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4" r:id="rId2"/>
    <p:sldId id="276" r:id="rId3"/>
    <p:sldId id="277" r:id="rId4"/>
    <p:sldId id="278" r:id="rId5"/>
    <p:sldId id="279" r:id="rId6"/>
    <p:sldId id="280" r:id="rId7"/>
    <p:sldId id="281" r:id="rId8"/>
    <p:sldId id="282" r:id="rId9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Estilo Médio 2 - Ênfas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9" autoAdjust="0"/>
    <p:restoredTop sz="94660"/>
  </p:normalViewPr>
  <p:slideViewPr>
    <p:cSldViewPr>
      <p:cViewPr varScale="1">
        <p:scale>
          <a:sx n="65" d="100"/>
          <a:sy n="65" d="100"/>
        </p:scale>
        <p:origin x="1272" y="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090" y="1052736"/>
            <a:ext cx="6162675" cy="436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pt-BR" dirty="0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8" name="Picture 5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1" y="6165164"/>
            <a:ext cx="2088232" cy="4276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7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6161015"/>
            <a:ext cx="2491541" cy="4317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16812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dirty="0"/>
              <a:t>Clique para editar o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A493367C-9D0B-4B05-9B2E-4E394B480A4F}"/>
              </a:ext>
            </a:extLst>
          </p:cNvPr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047" y="44624"/>
            <a:ext cx="7059905" cy="99760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736245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685CD8-F429-4813-BFF7-686F163CE20F}" type="datetimeFigureOut">
              <a:rPr lang="pt-BR" smtClean="0"/>
              <a:pPr/>
              <a:t>17/10/2018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4A8EF1-7610-492E-AD8C-3B53312E98BD}" type="slidenum">
              <a:rPr lang="pt-BR" smtClean="0"/>
              <a:pPr/>
              <a:t>‹nº›</a:t>
            </a:fld>
            <a:endParaRPr lang="pt-BR"/>
          </a:p>
        </p:txBody>
      </p:sp>
      <p:pic>
        <p:nvPicPr>
          <p:cNvPr id="7" name="Picture 6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090" y="1052736"/>
            <a:ext cx="6162675" cy="436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735914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nam03.safelinks.protection.outlook.com/?url=http://acede.org/congreso/?year%3D16%26ap%3D21&amp;data=02|01||7ed6807202854ec3a44208d62558c240|84df9e7fe9f640afb435aaaaaaaaaaaa|1|0|636737460531187567&amp;sdata=Pma8vOA1tABgLGuFA0WyIbTG68mAyIi1w4yW2KbzHp0%3D&amp;reserved=0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nam03.safelinks.protection.outlook.com/?url=http://acede.org/congreso/?year%3D16%26ap%3D21&amp;data=02|01||7ed6807202854ec3a44208d62558c240|84df9e7fe9f640afb435aaaaaaaaaaaa|1|0|636737460531187567&amp;sdata=Pma8vOA1tABgLGuFA0WyIbTG68mAyIi1w4yW2KbzHp0%3D&amp;reserved=0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nam03.safelinks.protection.outlook.com/?url=http://acede.org/congreso/?year%3D16%26ap%3D21&amp;data=02|01||7ed6807202854ec3a44208d62558c240|84df9e7fe9f640afb435aaaaaaaaaaaa|1|0|636737460531187567&amp;sdata=Pma8vOA1tABgLGuFA0WyIbTG68mAyIi1w4yW2KbzHp0%3D&amp;reserved=0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nam03.safelinks.protection.outlook.com/?url=http://acede.org/congreso/?year%3D16%26ap%3D21&amp;data=02|01||7ed6807202854ec3a44208d62558c240|84df9e7fe9f640afb435aaaaaaaaaaaa|1|0|636737460531187567&amp;sdata=Pma8vOA1tABgLGuFA0WyIbTG68mAyIi1w4yW2KbzHp0%3D&amp;reserved=0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nam03.safelinks.protection.outlook.com/?url=http://acede.org/congreso/?year%3D16%26ap%3D21&amp;data=02|01||7ed6807202854ec3a44208d62558c240|84df9e7fe9f640afb435aaaaaaaaaaaa|1|0|636737460531187567&amp;sdata=Pma8vOA1tABgLGuFA0WyIbTG68mAyIi1w4yW2KbzHp0%3D&amp;reserved=0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1524746" y="2204864"/>
            <a:ext cx="6178038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6000" b="1" dirty="0">
                <a:solidFill>
                  <a:schemeClr val="tx2"/>
                </a:solidFill>
              </a:rPr>
              <a:t>Título do Trabalho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413365" y="4725144"/>
            <a:ext cx="6400800" cy="6924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400" dirty="0" err="1"/>
              <a:t>Autores</a:t>
            </a:r>
            <a:r>
              <a:rPr lang="en-US" sz="2400" dirty="0"/>
              <a:t>, </a:t>
            </a:r>
            <a:r>
              <a:rPr lang="en-US" sz="2400" dirty="0" err="1"/>
              <a:t>Afiliação</a:t>
            </a:r>
            <a:r>
              <a:rPr lang="en-US" sz="2400" dirty="0"/>
              <a:t> </a:t>
            </a: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F62523FD-ACD3-448B-A4AA-6EA85679CBE7}"/>
              </a:ext>
            </a:extLst>
          </p:cNvPr>
          <p:cNvSpPr txBox="1">
            <a:spLocks/>
          </p:cNvSpPr>
          <p:nvPr/>
        </p:nvSpPr>
        <p:spPr>
          <a:xfrm>
            <a:off x="1371600" y="6147174"/>
            <a:ext cx="6400800" cy="6924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400" dirty="0"/>
              <a:t>Data e Local </a:t>
            </a:r>
          </a:p>
        </p:txBody>
      </p:sp>
    </p:spTree>
    <p:extLst>
      <p:ext uri="{BB962C8B-B14F-4D97-AF65-F5344CB8AC3E}">
        <p14:creationId xmlns:p14="http://schemas.microsoft.com/office/powerpoint/2010/main" val="2647099430"/>
      </p:ext>
    </p:extLst>
  </p:cSld>
  <p:clrMapOvr>
    <a:masterClrMapping/>
  </p:clrMapOvr>
  <p:transition spd="slow">
    <p:cover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395536" y="1124744"/>
            <a:ext cx="202741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4000" b="1" dirty="0">
                <a:solidFill>
                  <a:srgbClr val="002060"/>
                </a:solidFill>
              </a:rPr>
              <a:t>AGENDA</a:t>
            </a:r>
          </a:p>
        </p:txBody>
      </p:sp>
    </p:spTree>
    <p:extLst>
      <p:ext uri="{BB962C8B-B14F-4D97-AF65-F5344CB8AC3E}">
        <p14:creationId xmlns:p14="http://schemas.microsoft.com/office/powerpoint/2010/main" val="2197692586"/>
      </p:ext>
    </p:extLst>
  </p:cSld>
  <p:clrMapOvr>
    <a:masterClrMapping/>
  </p:clrMapOvr>
  <p:transition spd="slow">
    <p:cover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395536" y="1124744"/>
            <a:ext cx="312220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4000" b="1" dirty="0">
                <a:solidFill>
                  <a:srgbClr val="002060"/>
                </a:solidFill>
              </a:rPr>
              <a:t>INTRODUÇÃO</a:t>
            </a:r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5532E457-33C9-4146-A14C-9A943B0ADE96}"/>
              </a:ext>
            </a:extLst>
          </p:cNvPr>
          <p:cNvSpPr/>
          <p:nvPr/>
        </p:nvSpPr>
        <p:spPr>
          <a:xfrm>
            <a:off x="395536" y="6093296"/>
            <a:ext cx="79928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pt-BR" sz="1200" dirty="0">
                <a:solidFill>
                  <a:srgbClr val="26282A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Essas recomendações foram baseadas nas sugestões apresentadas por Russell </a:t>
            </a:r>
            <a:r>
              <a:rPr lang="pt-BR" sz="1200" dirty="0" err="1">
                <a:solidFill>
                  <a:srgbClr val="26282A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Coff</a:t>
            </a:r>
            <a:r>
              <a:rPr lang="pt-BR" sz="1200" dirty="0">
                <a:solidFill>
                  <a:srgbClr val="26282A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and </a:t>
            </a:r>
            <a:r>
              <a:rPr lang="pt-BR" sz="1200" dirty="0" err="1">
                <a:solidFill>
                  <a:srgbClr val="26282A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Jing</a:t>
            </a:r>
            <a:r>
              <a:rPr lang="pt-BR" sz="1200" dirty="0">
                <a:solidFill>
                  <a:srgbClr val="26282A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pt-BR" sz="1200" dirty="0" err="1">
                <a:solidFill>
                  <a:srgbClr val="26282A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Zhou</a:t>
            </a:r>
            <a:r>
              <a:rPr lang="pt-BR" sz="1200" dirty="0">
                <a:solidFill>
                  <a:srgbClr val="26282A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, "</a:t>
            </a:r>
            <a:r>
              <a:rPr lang="pt-BR" sz="1200" dirty="0" err="1">
                <a:solidFill>
                  <a:srgbClr val="26282A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Cómo</a:t>
            </a:r>
            <a:r>
              <a:rPr lang="pt-BR" sz="1200" dirty="0">
                <a:solidFill>
                  <a:srgbClr val="26282A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pt-BR" sz="1200" dirty="0" err="1">
                <a:solidFill>
                  <a:srgbClr val="26282A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hacer</a:t>
            </a:r>
            <a:r>
              <a:rPr lang="pt-BR" sz="1200" dirty="0">
                <a:solidFill>
                  <a:srgbClr val="26282A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tu </a:t>
            </a:r>
            <a:r>
              <a:rPr lang="pt-BR" sz="1200" dirty="0" err="1">
                <a:solidFill>
                  <a:srgbClr val="26282A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presentación</a:t>
            </a:r>
            <a:r>
              <a:rPr lang="pt-BR" sz="1200" dirty="0">
                <a:solidFill>
                  <a:srgbClr val="26282A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pt-BR" sz="1200" dirty="0" err="1">
                <a:solidFill>
                  <a:srgbClr val="26282A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interesante</a:t>
            </a:r>
            <a:r>
              <a:rPr lang="pt-BR" sz="1200" dirty="0">
                <a:solidFill>
                  <a:srgbClr val="26282A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para la Academia", citados por Acede: </a:t>
            </a:r>
            <a:r>
              <a:rPr lang="pt-BR" sz="1200" u="sng" dirty="0">
                <a:solidFill>
                  <a:srgbClr val="196AD4"/>
                </a:solidFill>
                <a:latin typeface="Calibri" panose="020F0502020204030204" pitchFamily="34" charset="0"/>
                <a:ea typeface="Times New Roman" panose="02020603050405020304" pitchFamily="18" charset="0"/>
                <a:hlinkClick r:id="rId2"/>
              </a:rPr>
              <a:t>http://acede.org/congreso/?year=16&amp;ap=21</a:t>
            </a:r>
            <a:endParaRPr lang="pt-BR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ED8E8E1C-3F79-4546-92CC-FE6FFA4761F4}"/>
              </a:ext>
            </a:extLst>
          </p:cNvPr>
          <p:cNvSpPr/>
          <p:nvPr/>
        </p:nvSpPr>
        <p:spPr>
          <a:xfrm>
            <a:off x="755576" y="2060848"/>
            <a:ext cx="756084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0"/>
              </a:spcAft>
              <a:tabLst>
                <a:tab pos="457200" algn="l"/>
              </a:tabLst>
            </a:pPr>
            <a:r>
              <a:rPr lang="pt-BR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Destaque o objetivo do trabalho e qual sua contribuição. Ou seja, por que seu trabalho é interessante?</a:t>
            </a:r>
            <a:endParaRPr lang="pt-BR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7587798"/>
      </p:ext>
    </p:extLst>
  </p:cSld>
  <p:clrMapOvr>
    <a:masterClrMapping/>
  </p:clrMapOvr>
  <p:transition spd="slow">
    <p:cover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395536" y="1124744"/>
            <a:ext cx="615540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4000" b="1" dirty="0">
                <a:solidFill>
                  <a:srgbClr val="002060"/>
                </a:solidFill>
              </a:rPr>
              <a:t>FUNDAMENTAÇÃO TEÓRICA</a:t>
            </a:r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5532E457-33C9-4146-A14C-9A943B0ADE96}"/>
              </a:ext>
            </a:extLst>
          </p:cNvPr>
          <p:cNvSpPr/>
          <p:nvPr/>
        </p:nvSpPr>
        <p:spPr>
          <a:xfrm>
            <a:off x="395536" y="6093296"/>
            <a:ext cx="79928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pt-BR" sz="1200" dirty="0">
                <a:solidFill>
                  <a:srgbClr val="26282A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Essas recomendações foram baseadas nas sugestões apresentadas por Russell </a:t>
            </a:r>
            <a:r>
              <a:rPr lang="pt-BR" sz="1200" dirty="0" err="1">
                <a:solidFill>
                  <a:srgbClr val="26282A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Coff</a:t>
            </a:r>
            <a:r>
              <a:rPr lang="pt-BR" sz="1200" dirty="0">
                <a:solidFill>
                  <a:srgbClr val="26282A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and </a:t>
            </a:r>
            <a:r>
              <a:rPr lang="pt-BR" sz="1200" dirty="0" err="1">
                <a:solidFill>
                  <a:srgbClr val="26282A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Jing</a:t>
            </a:r>
            <a:r>
              <a:rPr lang="pt-BR" sz="1200" dirty="0">
                <a:solidFill>
                  <a:srgbClr val="26282A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pt-BR" sz="1200" dirty="0" err="1">
                <a:solidFill>
                  <a:srgbClr val="26282A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Zhou</a:t>
            </a:r>
            <a:r>
              <a:rPr lang="pt-BR" sz="1200" dirty="0">
                <a:solidFill>
                  <a:srgbClr val="26282A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, "</a:t>
            </a:r>
            <a:r>
              <a:rPr lang="pt-BR" sz="1200" dirty="0" err="1">
                <a:solidFill>
                  <a:srgbClr val="26282A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Cómo</a:t>
            </a:r>
            <a:r>
              <a:rPr lang="pt-BR" sz="1200" dirty="0">
                <a:solidFill>
                  <a:srgbClr val="26282A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pt-BR" sz="1200" dirty="0" err="1">
                <a:solidFill>
                  <a:srgbClr val="26282A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hacer</a:t>
            </a:r>
            <a:r>
              <a:rPr lang="pt-BR" sz="1200" dirty="0">
                <a:solidFill>
                  <a:srgbClr val="26282A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tu </a:t>
            </a:r>
            <a:r>
              <a:rPr lang="pt-BR" sz="1200" dirty="0" err="1">
                <a:solidFill>
                  <a:srgbClr val="26282A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presentación</a:t>
            </a:r>
            <a:r>
              <a:rPr lang="pt-BR" sz="1200" dirty="0">
                <a:solidFill>
                  <a:srgbClr val="26282A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pt-BR" sz="1200" dirty="0" err="1">
                <a:solidFill>
                  <a:srgbClr val="26282A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interesante</a:t>
            </a:r>
            <a:r>
              <a:rPr lang="pt-BR" sz="1200" dirty="0">
                <a:solidFill>
                  <a:srgbClr val="26282A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para la Academia", citados por Acede: </a:t>
            </a:r>
            <a:r>
              <a:rPr lang="pt-BR" sz="1200" u="sng" dirty="0">
                <a:solidFill>
                  <a:srgbClr val="196AD4"/>
                </a:solidFill>
                <a:latin typeface="Calibri" panose="020F0502020204030204" pitchFamily="34" charset="0"/>
                <a:ea typeface="Times New Roman" panose="02020603050405020304" pitchFamily="18" charset="0"/>
                <a:hlinkClick r:id="rId2"/>
              </a:rPr>
              <a:t>http://acede.org/congreso/?year=16&amp;ap=21</a:t>
            </a:r>
            <a:endParaRPr lang="pt-BR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ED8E8E1C-3F79-4546-92CC-FE6FFA4761F4}"/>
              </a:ext>
            </a:extLst>
          </p:cNvPr>
          <p:cNvSpPr/>
          <p:nvPr/>
        </p:nvSpPr>
        <p:spPr>
          <a:xfrm>
            <a:off x="755576" y="2060848"/>
            <a:ext cx="756084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pt-BR" sz="2400" dirty="0"/>
              <a:t>Evite definir conceitos. Lembre-se: seu público é especializado. Indique as fontes principais para cada conceito/construto.</a:t>
            </a:r>
          </a:p>
          <a:p>
            <a:pPr lvl="0"/>
            <a:r>
              <a:rPr lang="pt-BR" sz="2400" dirty="0"/>
              <a:t>Apresente as hipóteses, quando for o caso, evidenciando de onde vêm, e se há algo novo nelas.</a:t>
            </a:r>
          </a:p>
        </p:txBody>
      </p:sp>
    </p:spTree>
    <p:extLst>
      <p:ext uri="{BB962C8B-B14F-4D97-AF65-F5344CB8AC3E}">
        <p14:creationId xmlns:p14="http://schemas.microsoft.com/office/powerpoint/2010/main" val="1598809855"/>
      </p:ext>
    </p:extLst>
  </p:cSld>
  <p:clrMapOvr>
    <a:masterClrMapping/>
  </p:clrMapOvr>
  <p:transition spd="slow">
    <p:cover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395536" y="1124744"/>
            <a:ext cx="213936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4000" b="1" dirty="0">
                <a:solidFill>
                  <a:srgbClr val="002060"/>
                </a:solidFill>
              </a:rPr>
              <a:t>MÉTODO</a:t>
            </a:r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5532E457-33C9-4146-A14C-9A943B0ADE96}"/>
              </a:ext>
            </a:extLst>
          </p:cNvPr>
          <p:cNvSpPr/>
          <p:nvPr/>
        </p:nvSpPr>
        <p:spPr>
          <a:xfrm>
            <a:off x="395536" y="6093296"/>
            <a:ext cx="79928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pt-BR" sz="1200" dirty="0">
                <a:solidFill>
                  <a:srgbClr val="26282A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Essas recomendações foram baseadas nas sugestões apresentadas por Russell </a:t>
            </a:r>
            <a:r>
              <a:rPr lang="pt-BR" sz="1200" dirty="0" err="1">
                <a:solidFill>
                  <a:srgbClr val="26282A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Coff</a:t>
            </a:r>
            <a:r>
              <a:rPr lang="pt-BR" sz="1200" dirty="0">
                <a:solidFill>
                  <a:srgbClr val="26282A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and </a:t>
            </a:r>
            <a:r>
              <a:rPr lang="pt-BR" sz="1200" dirty="0" err="1">
                <a:solidFill>
                  <a:srgbClr val="26282A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Jing</a:t>
            </a:r>
            <a:r>
              <a:rPr lang="pt-BR" sz="1200" dirty="0">
                <a:solidFill>
                  <a:srgbClr val="26282A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pt-BR" sz="1200" dirty="0" err="1">
                <a:solidFill>
                  <a:srgbClr val="26282A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Zhou</a:t>
            </a:r>
            <a:r>
              <a:rPr lang="pt-BR" sz="1200" dirty="0">
                <a:solidFill>
                  <a:srgbClr val="26282A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, "</a:t>
            </a:r>
            <a:r>
              <a:rPr lang="pt-BR" sz="1200" dirty="0" err="1">
                <a:solidFill>
                  <a:srgbClr val="26282A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Cómo</a:t>
            </a:r>
            <a:r>
              <a:rPr lang="pt-BR" sz="1200" dirty="0">
                <a:solidFill>
                  <a:srgbClr val="26282A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pt-BR" sz="1200" dirty="0" err="1">
                <a:solidFill>
                  <a:srgbClr val="26282A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hacer</a:t>
            </a:r>
            <a:r>
              <a:rPr lang="pt-BR" sz="1200" dirty="0">
                <a:solidFill>
                  <a:srgbClr val="26282A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tu </a:t>
            </a:r>
            <a:r>
              <a:rPr lang="pt-BR" sz="1200" dirty="0" err="1">
                <a:solidFill>
                  <a:srgbClr val="26282A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presentación</a:t>
            </a:r>
            <a:r>
              <a:rPr lang="pt-BR" sz="1200" dirty="0">
                <a:solidFill>
                  <a:srgbClr val="26282A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pt-BR" sz="1200" dirty="0" err="1">
                <a:solidFill>
                  <a:srgbClr val="26282A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interesante</a:t>
            </a:r>
            <a:r>
              <a:rPr lang="pt-BR" sz="1200" dirty="0">
                <a:solidFill>
                  <a:srgbClr val="26282A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para la Academia", citados por Acede: </a:t>
            </a:r>
            <a:r>
              <a:rPr lang="pt-BR" sz="1200" u="sng" dirty="0">
                <a:solidFill>
                  <a:srgbClr val="196AD4"/>
                </a:solidFill>
                <a:latin typeface="Calibri" panose="020F0502020204030204" pitchFamily="34" charset="0"/>
                <a:ea typeface="Times New Roman" panose="02020603050405020304" pitchFamily="18" charset="0"/>
                <a:hlinkClick r:id="rId2"/>
              </a:rPr>
              <a:t>http://acede.org/congreso/?year=16&amp;ap=21</a:t>
            </a:r>
            <a:endParaRPr lang="pt-BR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ED8E8E1C-3F79-4546-92CC-FE6FFA4761F4}"/>
              </a:ext>
            </a:extLst>
          </p:cNvPr>
          <p:cNvSpPr/>
          <p:nvPr/>
        </p:nvSpPr>
        <p:spPr>
          <a:xfrm>
            <a:off x="755576" y="2060848"/>
            <a:ext cx="756084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pt-BR" sz="2400" dirty="0"/>
              <a:t>Faça um quadro resumo, mostrando a origem de construtos, variáveis ou categorias. Importante: justifique suas escolhas em termos de método. Por que as categorias são </a:t>
            </a:r>
            <a:r>
              <a:rPr lang="pt-BR" sz="2400" i="1" dirty="0" err="1"/>
              <a:t>ex</a:t>
            </a:r>
            <a:r>
              <a:rPr lang="pt-BR" sz="2400" i="1" dirty="0"/>
              <a:t> post </a:t>
            </a:r>
            <a:r>
              <a:rPr lang="pt-BR" sz="2400" dirty="0"/>
              <a:t>e</a:t>
            </a:r>
            <a:r>
              <a:rPr lang="pt-BR" sz="2400" i="1" dirty="0"/>
              <a:t> </a:t>
            </a:r>
            <a:r>
              <a:rPr lang="pt-BR" sz="2400" dirty="0"/>
              <a:t>ou</a:t>
            </a:r>
            <a:r>
              <a:rPr lang="pt-BR" sz="2400" i="1" dirty="0"/>
              <a:t> </a:t>
            </a:r>
            <a:r>
              <a:rPr lang="pt-BR" sz="2400" i="1" dirty="0" err="1"/>
              <a:t>ex</a:t>
            </a:r>
            <a:r>
              <a:rPr lang="pt-BR" sz="2400" i="1" dirty="0"/>
              <a:t> ante</a:t>
            </a:r>
            <a:r>
              <a:rPr lang="pt-BR" sz="2400" dirty="0"/>
              <a:t>? Por que são essas variáveis, considerando que há outras?</a:t>
            </a:r>
          </a:p>
        </p:txBody>
      </p:sp>
    </p:spTree>
    <p:extLst>
      <p:ext uri="{BB962C8B-B14F-4D97-AF65-F5344CB8AC3E}">
        <p14:creationId xmlns:p14="http://schemas.microsoft.com/office/powerpoint/2010/main" val="2177371512"/>
      </p:ext>
    </p:extLst>
  </p:cSld>
  <p:clrMapOvr>
    <a:masterClrMapping/>
  </p:clrMapOvr>
  <p:transition spd="slow">
    <p:cover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395536" y="1124744"/>
            <a:ext cx="291022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4000" b="1" dirty="0">
                <a:solidFill>
                  <a:srgbClr val="002060"/>
                </a:solidFill>
              </a:rPr>
              <a:t>RESULTADOS</a:t>
            </a:r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5532E457-33C9-4146-A14C-9A943B0ADE96}"/>
              </a:ext>
            </a:extLst>
          </p:cNvPr>
          <p:cNvSpPr/>
          <p:nvPr/>
        </p:nvSpPr>
        <p:spPr>
          <a:xfrm>
            <a:off x="395536" y="6093296"/>
            <a:ext cx="79928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pt-BR" sz="1200" dirty="0">
                <a:solidFill>
                  <a:srgbClr val="26282A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Essas recomendações foram baseadas nas sugestões apresentadas por Russell </a:t>
            </a:r>
            <a:r>
              <a:rPr lang="pt-BR" sz="1200" dirty="0" err="1">
                <a:solidFill>
                  <a:srgbClr val="26282A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Coff</a:t>
            </a:r>
            <a:r>
              <a:rPr lang="pt-BR" sz="1200" dirty="0">
                <a:solidFill>
                  <a:srgbClr val="26282A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and </a:t>
            </a:r>
            <a:r>
              <a:rPr lang="pt-BR" sz="1200" dirty="0" err="1">
                <a:solidFill>
                  <a:srgbClr val="26282A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Jing</a:t>
            </a:r>
            <a:r>
              <a:rPr lang="pt-BR" sz="1200" dirty="0">
                <a:solidFill>
                  <a:srgbClr val="26282A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pt-BR" sz="1200" dirty="0" err="1">
                <a:solidFill>
                  <a:srgbClr val="26282A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Zhou</a:t>
            </a:r>
            <a:r>
              <a:rPr lang="pt-BR" sz="1200" dirty="0">
                <a:solidFill>
                  <a:srgbClr val="26282A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, "</a:t>
            </a:r>
            <a:r>
              <a:rPr lang="pt-BR" sz="1200" dirty="0" err="1">
                <a:solidFill>
                  <a:srgbClr val="26282A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Cómo</a:t>
            </a:r>
            <a:r>
              <a:rPr lang="pt-BR" sz="1200" dirty="0">
                <a:solidFill>
                  <a:srgbClr val="26282A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pt-BR" sz="1200" dirty="0" err="1">
                <a:solidFill>
                  <a:srgbClr val="26282A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hacer</a:t>
            </a:r>
            <a:r>
              <a:rPr lang="pt-BR" sz="1200" dirty="0">
                <a:solidFill>
                  <a:srgbClr val="26282A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tu </a:t>
            </a:r>
            <a:r>
              <a:rPr lang="pt-BR" sz="1200" dirty="0" err="1">
                <a:solidFill>
                  <a:srgbClr val="26282A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presentación</a:t>
            </a:r>
            <a:r>
              <a:rPr lang="pt-BR" sz="1200" dirty="0">
                <a:solidFill>
                  <a:srgbClr val="26282A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pt-BR" sz="1200" dirty="0" err="1">
                <a:solidFill>
                  <a:srgbClr val="26282A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interesante</a:t>
            </a:r>
            <a:r>
              <a:rPr lang="pt-BR" sz="1200" dirty="0">
                <a:solidFill>
                  <a:srgbClr val="26282A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para la Academia", citados por Acede: </a:t>
            </a:r>
            <a:r>
              <a:rPr lang="pt-BR" sz="1200" u="sng" dirty="0">
                <a:solidFill>
                  <a:srgbClr val="196AD4"/>
                </a:solidFill>
                <a:latin typeface="Calibri" panose="020F0502020204030204" pitchFamily="34" charset="0"/>
                <a:ea typeface="Times New Roman" panose="02020603050405020304" pitchFamily="18" charset="0"/>
                <a:hlinkClick r:id="rId2"/>
              </a:rPr>
              <a:t>http://acede.org/congreso/?year=16&amp;ap=21</a:t>
            </a:r>
            <a:endParaRPr lang="pt-BR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ED8E8E1C-3F79-4546-92CC-FE6FFA4761F4}"/>
              </a:ext>
            </a:extLst>
          </p:cNvPr>
          <p:cNvSpPr/>
          <p:nvPr/>
        </p:nvSpPr>
        <p:spPr>
          <a:xfrm>
            <a:off x="755576" y="2060848"/>
            <a:ext cx="756084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pt-BR" sz="2400" u="sng" dirty="0"/>
              <a:t>Invista a maior parte de seu tempo com seus resultados e ou contribuições</a:t>
            </a:r>
            <a:r>
              <a:rPr lang="pt-BR" sz="2400" dirty="0"/>
              <a:t>. Isso é o que pode realmente interessar ao público. Explique o que os dados/achados significam, e não que são significativos. Ou seja, apresente os resultados, mas não perca tempo lendo tabelas, gráficos ou transcrições. As pessoas querem ver a reflexão dos achados, para poder contribuir, indagar.</a:t>
            </a:r>
          </a:p>
        </p:txBody>
      </p:sp>
    </p:spTree>
    <p:extLst>
      <p:ext uri="{BB962C8B-B14F-4D97-AF65-F5344CB8AC3E}">
        <p14:creationId xmlns:p14="http://schemas.microsoft.com/office/powerpoint/2010/main" val="1643589459"/>
      </p:ext>
    </p:extLst>
  </p:cSld>
  <p:clrMapOvr>
    <a:masterClrMapping/>
  </p:clrMapOvr>
  <p:transition spd="slow">
    <p:cover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395536" y="1124744"/>
            <a:ext cx="302153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4000" b="1" dirty="0">
                <a:solidFill>
                  <a:srgbClr val="002060"/>
                </a:solidFill>
              </a:rPr>
              <a:t>CONCLUSÕES</a:t>
            </a:r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5532E457-33C9-4146-A14C-9A943B0ADE96}"/>
              </a:ext>
            </a:extLst>
          </p:cNvPr>
          <p:cNvSpPr/>
          <p:nvPr/>
        </p:nvSpPr>
        <p:spPr>
          <a:xfrm>
            <a:off x="395536" y="6093296"/>
            <a:ext cx="79928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pt-BR" sz="1200" dirty="0">
                <a:solidFill>
                  <a:srgbClr val="26282A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Essas recomendações foram baseadas nas sugestões apresentadas por Russell </a:t>
            </a:r>
            <a:r>
              <a:rPr lang="pt-BR" sz="1200" dirty="0" err="1">
                <a:solidFill>
                  <a:srgbClr val="26282A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Coff</a:t>
            </a:r>
            <a:r>
              <a:rPr lang="pt-BR" sz="1200" dirty="0">
                <a:solidFill>
                  <a:srgbClr val="26282A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and </a:t>
            </a:r>
            <a:r>
              <a:rPr lang="pt-BR" sz="1200" dirty="0" err="1">
                <a:solidFill>
                  <a:srgbClr val="26282A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Jing</a:t>
            </a:r>
            <a:r>
              <a:rPr lang="pt-BR" sz="1200" dirty="0">
                <a:solidFill>
                  <a:srgbClr val="26282A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pt-BR" sz="1200" dirty="0" err="1">
                <a:solidFill>
                  <a:srgbClr val="26282A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Zhou</a:t>
            </a:r>
            <a:r>
              <a:rPr lang="pt-BR" sz="1200" dirty="0">
                <a:solidFill>
                  <a:srgbClr val="26282A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, "</a:t>
            </a:r>
            <a:r>
              <a:rPr lang="pt-BR" sz="1200" dirty="0" err="1">
                <a:solidFill>
                  <a:srgbClr val="26282A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Cómo</a:t>
            </a:r>
            <a:r>
              <a:rPr lang="pt-BR" sz="1200" dirty="0">
                <a:solidFill>
                  <a:srgbClr val="26282A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pt-BR" sz="1200" dirty="0" err="1">
                <a:solidFill>
                  <a:srgbClr val="26282A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hacer</a:t>
            </a:r>
            <a:r>
              <a:rPr lang="pt-BR" sz="1200" dirty="0">
                <a:solidFill>
                  <a:srgbClr val="26282A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tu </a:t>
            </a:r>
            <a:r>
              <a:rPr lang="pt-BR" sz="1200" dirty="0" err="1">
                <a:solidFill>
                  <a:srgbClr val="26282A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presentación</a:t>
            </a:r>
            <a:r>
              <a:rPr lang="pt-BR" sz="1200" dirty="0">
                <a:solidFill>
                  <a:srgbClr val="26282A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pt-BR" sz="1200" dirty="0" err="1">
                <a:solidFill>
                  <a:srgbClr val="26282A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interesante</a:t>
            </a:r>
            <a:r>
              <a:rPr lang="pt-BR" sz="1200" dirty="0">
                <a:solidFill>
                  <a:srgbClr val="26282A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para la Academia", citados por Acede: </a:t>
            </a:r>
            <a:r>
              <a:rPr lang="pt-BR" sz="1200" u="sng" dirty="0">
                <a:solidFill>
                  <a:srgbClr val="196AD4"/>
                </a:solidFill>
                <a:latin typeface="Calibri" panose="020F0502020204030204" pitchFamily="34" charset="0"/>
                <a:ea typeface="Times New Roman" panose="02020603050405020304" pitchFamily="18" charset="0"/>
                <a:hlinkClick r:id="rId2"/>
              </a:rPr>
              <a:t>http://acede.org/congreso/?year=16&amp;ap=21</a:t>
            </a:r>
            <a:endParaRPr lang="pt-BR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ED8E8E1C-3F79-4546-92CC-FE6FFA4761F4}"/>
              </a:ext>
            </a:extLst>
          </p:cNvPr>
          <p:cNvSpPr/>
          <p:nvPr/>
        </p:nvSpPr>
        <p:spPr>
          <a:xfrm>
            <a:off x="755576" y="2060848"/>
            <a:ext cx="756084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pt-BR" sz="2400" dirty="0"/>
              <a:t>Qual foi a contribuição teórica e ou prática? O que foi aprendido? Quais as limitações? Quais seriam os próximos passos</a:t>
            </a:r>
            <a:r>
              <a:rPr lang="pt-BR" sz="2400"/>
              <a:t>? 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4279392312"/>
      </p:ext>
    </p:extLst>
  </p:cSld>
  <p:clrMapOvr>
    <a:masterClrMapping/>
  </p:clrMapOvr>
  <p:transition spd="slow">
    <p:cover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395536" y="1124744"/>
            <a:ext cx="30460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4000" b="1" dirty="0">
                <a:solidFill>
                  <a:srgbClr val="002060"/>
                </a:solidFill>
              </a:rPr>
              <a:t>REFERÊNCIAS</a:t>
            </a:r>
          </a:p>
        </p:txBody>
      </p:sp>
    </p:spTree>
    <p:extLst>
      <p:ext uri="{BB962C8B-B14F-4D97-AF65-F5344CB8AC3E}">
        <p14:creationId xmlns:p14="http://schemas.microsoft.com/office/powerpoint/2010/main" val="4020974559"/>
      </p:ext>
    </p:extLst>
  </p:cSld>
  <p:clrMapOvr>
    <a:masterClrMapping/>
  </p:clrMapOvr>
  <p:transition spd="slow">
    <p:cover/>
  </p:transition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1878</TotalTime>
  <Words>245</Words>
  <Application>Microsoft Office PowerPoint</Application>
  <PresentationFormat>Apresentação na tela (4:3)</PresentationFormat>
  <Paragraphs>21</Paragraphs>
  <Slides>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12" baseType="lpstr">
      <vt:lpstr>Arial</vt:lpstr>
      <vt:lpstr>Calibri</vt:lpstr>
      <vt:lpstr>Times New Roman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Daniele Kinner Borba</dc:creator>
  <cp:lastModifiedBy>Priscila Rezende da Costa</cp:lastModifiedBy>
  <cp:revision>166</cp:revision>
  <dcterms:created xsi:type="dcterms:W3CDTF">2013-10-16T20:25:05Z</dcterms:created>
  <dcterms:modified xsi:type="dcterms:W3CDTF">2018-10-17T17:44:03Z</dcterms:modified>
</cp:coreProperties>
</file>