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1"/>
  </p:sldMasterIdLst>
  <p:notesMasterIdLst>
    <p:notesMasterId r:id="rId9"/>
  </p:notesMasterIdLst>
  <p:sldIdLst>
    <p:sldId id="274" r:id="rId2"/>
    <p:sldId id="276" r:id="rId3"/>
    <p:sldId id="283" r:id="rId4"/>
    <p:sldId id="284" r:id="rId5"/>
    <p:sldId id="285" r:id="rId6"/>
    <p:sldId id="286" r:id="rId7"/>
    <p:sldId id="287" r:id="rId8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Estilo Médio 2 - Ênfase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52" autoAdjust="0"/>
    <p:restoredTop sz="94660"/>
  </p:normalViewPr>
  <p:slideViewPr>
    <p:cSldViewPr>
      <p:cViewPr varScale="1">
        <p:scale>
          <a:sx n="59" d="100"/>
          <a:sy n="59" d="100"/>
        </p:scale>
        <p:origin x="1520" y="4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D36233A-5B70-994B-B3B8-2935AB29FDC1}" type="datetimeFigureOut">
              <a:rPr lang="pt-BR" smtClean="0"/>
              <a:t>20/03/2026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pt-BR"/>
              <a:t>Editar estilos de texto Mestre
Segundo nível
Terceiro nível
Quarto nível
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75513AF-AF05-4544-A7A9-3ED158378B8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742843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pt-BR" dirty="0"/>
              <a:t>Clique para editar 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16812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dirty="0"/>
              <a:t>Clique para editar o texto mestre</a:t>
            </a:r>
          </a:p>
          <a:p>
            <a:pPr lvl="1"/>
            <a:r>
              <a:rPr lang="pt-BR" dirty="0"/>
              <a:t>Segundo nível</a:t>
            </a:r>
          </a:p>
          <a:p>
            <a:pPr lvl="2"/>
            <a:r>
              <a:rPr lang="pt-BR" dirty="0"/>
              <a:t>Terceiro nível</a:t>
            </a:r>
          </a:p>
          <a:p>
            <a:pPr lvl="3"/>
            <a:r>
              <a:rPr lang="pt-BR" dirty="0"/>
              <a:t>Quarto nível</a:t>
            </a:r>
          </a:p>
          <a:p>
            <a:pPr lvl="4"/>
            <a:r>
              <a:rPr lang="pt-BR" dirty="0"/>
              <a:t>Quinto nível</a:t>
            </a:r>
          </a:p>
        </p:txBody>
      </p:sp>
    </p:spTree>
    <p:extLst>
      <p:ext uri="{BB962C8B-B14F-4D97-AF65-F5344CB8AC3E}">
        <p14:creationId xmlns:p14="http://schemas.microsoft.com/office/powerpoint/2010/main" val="28736245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jpg"/><Relationship Id="rId5" Type="http://schemas.microsoft.com/office/2007/relationships/hdphoto" Target="../media/hdphoto1.wdp"/><Relationship Id="rId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dirty="0"/>
              <a:t>Clique para editar o texto mestre</a:t>
            </a:r>
          </a:p>
          <a:p>
            <a:pPr lvl="1"/>
            <a:r>
              <a:rPr lang="pt-BR" dirty="0"/>
              <a:t>Segundo nível</a:t>
            </a:r>
          </a:p>
          <a:p>
            <a:pPr lvl="2"/>
            <a:r>
              <a:rPr lang="pt-BR" dirty="0"/>
              <a:t>Terceiro nível</a:t>
            </a:r>
          </a:p>
          <a:p>
            <a:pPr lvl="3"/>
            <a:r>
              <a:rPr lang="pt-BR" dirty="0"/>
              <a:t>Quarto nível</a:t>
            </a:r>
          </a:p>
          <a:p>
            <a:pPr lvl="4"/>
            <a:r>
              <a:rPr lang="pt-BR" dirty="0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685CD8-F429-4813-BFF7-686F163CE20F}" type="datetimeFigureOut">
              <a:rPr lang="pt-BR" smtClean="0"/>
              <a:pPr/>
              <a:t>20/03/2026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4A8EF1-7610-492E-AD8C-3B53312E98BD}" type="slidenum">
              <a:rPr lang="pt-BR" smtClean="0"/>
              <a:pPr/>
              <a:t>‹nº›</a:t>
            </a:fld>
            <a:endParaRPr lang="pt-BR"/>
          </a:p>
        </p:txBody>
      </p:sp>
      <p:pic>
        <p:nvPicPr>
          <p:cNvPr id="10" name="Imagem 9" descr="Logotipo&#10;&#10;Descrição gerada automaticamente">
            <a:extLst>
              <a:ext uri="{FF2B5EF4-FFF2-40B4-BE49-F238E27FC236}">
                <a16:creationId xmlns:a16="http://schemas.microsoft.com/office/drawing/2014/main" id="{C4B909D1-8C4B-4407-9E32-6C137D2D390E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3648" y="1916832"/>
            <a:ext cx="5616624" cy="4090229"/>
          </a:xfrm>
          <a:prstGeom prst="rect">
            <a:avLst/>
          </a:prstGeom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3653895A-9EBF-8DED-FBF5-4F089753633D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473"/>
            <a:ext cx="9144000" cy="15483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35914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s://nam03.safelinks.protection.outlook.com/?url=http://acede.org/congreso/?year%3D16%26ap%3D21&amp;data=02|01||7ed6807202854ec3a44208d62558c240|84df9e7fe9f640afb435aaaaaaaaaaaa|1|0|636737460531187567&amp;sdata=Pma8vOA1tABgLGuFA0WyIbTG68mAyIi1w4yW2KbzHp0%3D&amp;reserved=0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s://nam03.safelinks.protection.outlook.com/?url=http://acede.org/congreso/?year%3D16%26ap%3D21&amp;data=02|01||7ed6807202854ec3a44208d62558c240|84df9e7fe9f640afb435aaaaaaaaaaaa|1|0|636737460531187567&amp;sdata=Pma8vOA1tABgLGuFA0WyIbTG68mAyIi1w4yW2KbzHp0%3D&amp;reserved=0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s://nam03.safelinks.protection.outlook.com/?url=http://acede.org/congreso/?year%3D16%26ap%3D21&amp;data=02|01||7ed6807202854ec3a44208d62558c240|84df9e7fe9f640afb435aaaaaaaaaaaa|1|0|636737460531187567&amp;sdata=Pma8vOA1tABgLGuFA0WyIbTG68mAyIi1w4yW2KbzHp0%3D&amp;reserved=0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s://nam03.safelinks.protection.outlook.com/?url=http://acede.org/congreso/?year%3D16%26ap%3D21&amp;data=02|01||7ed6807202854ec3a44208d62558c240|84df9e7fe9f640afb435aaaaaaaaaaaa|1|0|636737460531187567&amp;sdata=Pma8vOA1tABgLGuFA0WyIbTG68mAyIi1w4yW2KbzHp0%3D&amp;reserved=0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s://nam03.safelinks.protection.outlook.com/?url=http://acede.org/congreso/?year%3D16%26ap%3D21&amp;data=02|01||7ed6807202854ec3a44208d62558c240|84df9e7fe9f640afb435aaaaaaaaaaaa|1|0|636737460531187567&amp;sdata=Pma8vOA1tABgLGuFA0WyIbTG68mAyIi1w4yW2KbzHp0%3D&amp;reserved=0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/>
          <p:cNvSpPr/>
          <p:nvPr/>
        </p:nvSpPr>
        <p:spPr>
          <a:xfrm>
            <a:off x="2369401" y="2204864"/>
            <a:ext cx="4488729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pt-BR" sz="4800" b="1" i="0" dirty="0" err="1">
                <a:solidFill>
                  <a:srgbClr val="374151"/>
                </a:solidFill>
                <a:effectLst/>
                <a:latin typeface="Söhne"/>
              </a:rPr>
              <a:t>Title</a:t>
            </a:r>
            <a:r>
              <a:rPr lang="pt-BR" sz="4800" b="1" i="0" dirty="0">
                <a:solidFill>
                  <a:srgbClr val="374151"/>
                </a:solidFill>
                <a:effectLst/>
                <a:latin typeface="Söhne"/>
              </a:rPr>
              <a:t> </a:t>
            </a:r>
            <a:r>
              <a:rPr lang="pt-BR" sz="4800" b="1" i="0" dirty="0" err="1">
                <a:solidFill>
                  <a:srgbClr val="374151"/>
                </a:solidFill>
                <a:effectLst/>
                <a:latin typeface="Söhne"/>
              </a:rPr>
              <a:t>of</a:t>
            </a:r>
            <a:r>
              <a:rPr lang="pt-BR" sz="4800" b="1" i="0" dirty="0">
                <a:solidFill>
                  <a:srgbClr val="374151"/>
                </a:solidFill>
                <a:effectLst/>
                <a:latin typeface="Söhne"/>
              </a:rPr>
              <a:t> </a:t>
            </a:r>
            <a:r>
              <a:rPr lang="pt-BR" sz="4800" b="1" i="0" dirty="0" err="1">
                <a:solidFill>
                  <a:srgbClr val="374151"/>
                </a:solidFill>
                <a:effectLst/>
                <a:latin typeface="Söhne"/>
              </a:rPr>
              <a:t>the</a:t>
            </a:r>
            <a:r>
              <a:rPr lang="pt-BR" sz="4800" b="1" i="0" dirty="0">
                <a:solidFill>
                  <a:srgbClr val="374151"/>
                </a:solidFill>
                <a:effectLst/>
                <a:latin typeface="Söhne"/>
              </a:rPr>
              <a:t> </a:t>
            </a:r>
            <a:r>
              <a:rPr lang="pt-BR" sz="4800" b="1" i="0" dirty="0" err="1">
                <a:solidFill>
                  <a:srgbClr val="374151"/>
                </a:solidFill>
                <a:effectLst/>
                <a:latin typeface="Söhne"/>
              </a:rPr>
              <a:t>Work</a:t>
            </a:r>
            <a:endParaRPr lang="pt-BR" sz="4800" b="1" dirty="0">
              <a:solidFill>
                <a:srgbClr val="002060"/>
              </a:solidFill>
            </a:endParaRPr>
          </a:p>
        </p:txBody>
      </p:sp>
      <p:sp>
        <p:nvSpPr>
          <p:cNvPr id="4" name="Subtitle 2"/>
          <p:cNvSpPr txBox="1">
            <a:spLocks/>
          </p:cNvSpPr>
          <p:nvPr/>
        </p:nvSpPr>
        <p:spPr>
          <a:xfrm>
            <a:off x="1413365" y="4725144"/>
            <a:ext cx="6400800" cy="69249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400" dirty="0"/>
              <a:t>Authors, Affiliation</a:t>
            </a:r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F62523FD-ACD3-448B-A4AA-6EA85679CBE7}"/>
              </a:ext>
            </a:extLst>
          </p:cNvPr>
          <p:cNvSpPr txBox="1">
            <a:spLocks/>
          </p:cNvSpPr>
          <p:nvPr/>
        </p:nvSpPr>
        <p:spPr>
          <a:xfrm>
            <a:off x="1371600" y="6147174"/>
            <a:ext cx="6400800" cy="69249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400" dirty="0"/>
              <a:t>Date and Location</a:t>
            </a:r>
          </a:p>
        </p:txBody>
      </p:sp>
    </p:spTree>
    <p:extLst>
      <p:ext uri="{BB962C8B-B14F-4D97-AF65-F5344CB8AC3E}">
        <p14:creationId xmlns:p14="http://schemas.microsoft.com/office/powerpoint/2010/main" val="2647099430"/>
      </p:ext>
    </p:extLst>
  </p:cSld>
  <p:clrMapOvr>
    <a:masterClrMapping/>
  </p:clrMapOvr>
  <p:transition spd="slow">
    <p:cover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5B849A63-7D7C-42E7-BF71-43F86AE320A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t-BR" b="1" dirty="0">
                <a:solidFill>
                  <a:srgbClr val="002060"/>
                </a:solidFill>
                <a:latin typeface="+mj-lt"/>
              </a:rPr>
              <a:t>SCHEDULE</a:t>
            </a:r>
          </a:p>
          <a:p>
            <a:r>
              <a:rPr lang="pt-BR" sz="2800" dirty="0" err="1"/>
              <a:t>Klkç</a:t>
            </a:r>
            <a:endParaRPr lang="pt-BR" sz="2800" dirty="0"/>
          </a:p>
          <a:p>
            <a:r>
              <a:rPr lang="pt-BR" sz="2800" dirty="0" err="1"/>
              <a:t>kçk</a:t>
            </a:r>
            <a:endParaRPr lang="pt-BR" sz="2800" dirty="0"/>
          </a:p>
        </p:txBody>
      </p:sp>
    </p:spTree>
    <p:extLst>
      <p:ext uri="{BB962C8B-B14F-4D97-AF65-F5344CB8AC3E}">
        <p14:creationId xmlns:p14="http://schemas.microsoft.com/office/powerpoint/2010/main" val="2197692586"/>
      </p:ext>
    </p:extLst>
  </p:cSld>
  <p:clrMapOvr>
    <a:masterClrMapping/>
  </p:clrMapOvr>
  <p:transition spd="slow">
    <p:cover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5532E457-33C9-4146-A14C-9A943B0ADE96}"/>
              </a:ext>
            </a:extLst>
          </p:cNvPr>
          <p:cNvSpPr/>
          <p:nvPr/>
        </p:nvSpPr>
        <p:spPr>
          <a:xfrm>
            <a:off x="395536" y="6093296"/>
            <a:ext cx="799288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pt-BR" sz="1200" dirty="0">
                <a:solidFill>
                  <a:srgbClr val="26282A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Essas recomendações foram baseadas nas sugestões apresentadas por Russell </a:t>
            </a:r>
            <a:r>
              <a:rPr lang="pt-BR" sz="1200" dirty="0" err="1">
                <a:solidFill>
                  <a:srgbClr val="26282A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Coff</a:t>
            </a:r>
            <a:r>
              <a:rPr lang="pt-BR" sz="1200" dirty="0">
                <a:solidFill>
                  <a:srgbClr val="26282A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 and </a:t>
            </a:r>
            <a:r>
              <a:rPr lang="pt-BR" sz="1200" dirty="0" err="1">
                <a:solidFill>
                  <a:srgbClr val="26282A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Jing</a:t>
            </a:r>
            <a:r>
              <a:rPr lang="pt-BR" sz="1200" dirty="0">
                <a:solidFill>
                  <a:srgbClr val="26282A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pt-BR" sz="1200" dirty="0" err="1">
                <a:solidFill>
                  <a:srgbClr val="26282A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Zhou</a:t>
            </a:r>
            <a:r>
              <a:rPr lang="pt-BR" sz="1200" dirty="0">
                <a:solidFill>
                  <a:srgbClr val="26282A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, "</a:t>
            </a:r>
            <a:r>
              <a:rPr lang="pt-BR" sz="1200" dirty="0" err="1">
                <a:solidFill>
                  <a:srgbClr val="26282A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Cómo</a:t>
            </a:r>
            <a:r>
              <a:rPr lang="pt-BR" sz="1200" dirty="0">
                <a:solidFill>
                  <a:srgbClr val="26282A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pt-BR" sz="1200" dirty="0" err="1">
                <a:solidFill>
                  <a:srgbClr val="26282A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hacer</a:t>
            </a:r>
            <a:r>
              <a:rPr lang="pt-BR" sz="1200" dirty="0">
                <a:solidFill>
                  <a:srgbClr val="26282A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 tu </a:t>
            </a:r>
            <a:r>
              <a:rPr lang="pt-BR" sz="1200" dirty="0" err="1">
                <a:solidFill>
                  <a:srgbClr val="26282A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presentación</a:t>
            </a:r>
            <a:r>
              <a:rPr lang="pt-BR" sz="1200" dirty="0">
                <a:solidFill>
                  <a:srgbClr val="26282A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pt-BR" sz="1200" dirty="0" err="1">
                <a:solidFill>
                  <a:srgbClr val="26282A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interesante</a:t>
            </a:r>
            <a:r>
              <a:rPr lang="pt-BR" sz="1200" dirty="0">
                <a:solidFill>
                  <a:srgbClr val="26282A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 para la Academia", citados por Acede: </a:t>
            </a:r>
            <a:r>
              <a:rPr lang="pt-BR" sz="1200" u="sng" dirty="0">
                <a:solidFill>
                  <a:srgbClr val="196AD4"/>
                </a:solidFill>
                <a:latin typeface="Calibri" panose="020F0502020204030204" pitchFamily="34" charset="0"/>
                <a:ea typeface="Times New Roman" panose="02020603050405020304" pitchFamily="18" charset="0"/>
                <a:hlinkClick r:id="rId2"/>
              </a:rPr>
              <a:t>http://acede.org/congreso/?year=16&amp;ap=21</a:t>
            </a:r>
            <a:endParaRPr lang="pt-BR" sz="1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2C79442B-C4E8-4615-99C1-DC39461BD0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7544" y="1600200"/>
            <a:ext cx="8219256" cy="4525963"/>
          </a:xfrm>
        </p:spPr>
        <p:txBody>
          <a:bodyPr/>
          <a:lstStyle/>
          <a:p>
            <a:pPr marL="0" indent="0">
              <a:buNone/>
            </a:pPr>
            <a:r>
              <a:rPr lang="pt-BR" b="1" dirty="0">
                <a:solidFill>
                  <a:srgbClr val="002060"/>
                </a:solidFill>
                <a:latin typeface="+mj-lt"/>
              </a:rPr>
              <a:t>INTRODUCTION</a:t>
            </a:r>
          </a:p>
          <a:p>
            <a:r>
              <a:rPr lang="pt-BR" sz="2800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Contextualize </a:t>
            </a:r>
            <a:r>
              <a:rPr lang="pt-BR" sz="2800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the</a:t>
            </a:r>
            <a:r>
              <a:rPr lang="pt-BR" sz="2800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pt-BR" sz="2800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theme</a:t>
            </a:r>
            <a:r>
              <a:rPr lang="pt-BR" sz="2800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pt-BR" sz="2800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of</a:t>
            </a:r>
            <a:r>
              <a:rPr lang="pt-BR" sz="2800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pt-BR" sz="2800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the</a:t>
            </a:r>
            <a:r>
              <a:rPr lang="pt-BR" sz="2800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pt-BR" sz="2800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work</a:t>
            </a:r>
            <a:endParaRPr lang="pt-BR" sz="2800" dirty="0">
              <a:solidFill>
                <a:srgbClr val="000000"/>
              </a:solidFill>
              <a:latin typeface="Calibri" panose="020F0502020204030204" pitchFamily="34" charset="0"/>
              <a:ea typeface="Times New Roman" panose="02020603050405020304" pitchFamily="18" charset="0"/>
            </a:endParaRPr>
          </a:p>
          <a:p>
            <a:r>
              <a:rPr lang="pt-BR" sz="2800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Highlight</a:t>
            </a:r>
            <a:r>
              <a:rPr lang="pt-BR" sz="2800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pt-BR" sz="2800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the</a:t>
            </a:r>
            <a:r>
              <a:rPr lang="pt-BR" sz="2800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pt-BR" sz="2800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research</a:t>
            </a:r>
            <a:r>
              <a:rPr lang="pt-BR" sz="2800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pt-BR" sz="2800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question</a:t>
            </a:r>
            <a:r>
              <a:rPr lang="pt-BR" sz="2800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, </a:t>
            </a:r>
            <a:r>
              <a:rPr lang="pt-BR" sz="2800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the</a:t>
            </a:r>
            <a:r>
              <a:rPr lang="pt-BR" sz="2800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pt-BR" sz="2800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objective</a:t>
            </a:r>
            <a:r>
              <a:rPr lang="pt-BR" sz="2800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pt-BR" sz="2800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of</a:t>
            </a:r>
            <a:r>
              <a:rPr lang="pt-BR" sz="2800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pt-BR" sz="2800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the</a:t>
            </a:r>
            <a:r>
              <a:rPr lang="pt-BR" sz="2800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pt-BR" sz="2800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work</a:t>
            </a:r>
            <a:r>
              <a:rPr lang="pt-BR" sz="2800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, and its </a:t>
            </a:r>
            <a:r>
              <a:rPr lang="pt-BR" sz="2800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contribution</a:t>
            </a:r>
            <a:r>
              <a:rPr lang="pt-BR" sz="2800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.</a:t>
            </a:r>
          </a:p>
          <a:p>
            <a:r>
              <a:rPr lang="pt-BR" sz="2800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In </a:t>
            </a:r>
            <a:r>
              <a:rPr lang="pt-BR" sz="2800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other</a:t>
            </a:r>
            <a:r>
              <a:rPr lang="pt-BR" sz="2800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 words, </a:t>
            </a:r>
            <a:r>
              <a:rPr lang="pt-BR" sz="2800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why</a:t>
            </a:r>
            <a:r>
              <a:rPr lang="pt-BR" sz="2800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pt-BR" sz="2800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is</a:t>
            </a:r>
            <a:r>
              <a:rPr lang="pt-BR" sz="2800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pt-BR" sz="2800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your</a:t>
            </a:r>
            <a:r>
              <a:rPr lang="pt-BR" sz="2800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pt-BR" sz="2800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work</a:t>
            </a:r>
            <a:r>
              <a:rPr lang="pt-BR" sz="2800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pt-BR" sz="2800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interesting</a:t>
            </a:r>
            <a:r>
              <a:rPr lang="pt-BR" sz="2800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?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988969297"/>
      </p:ext>
    </p:extLst>
  </p:cSld>
  <p:clrMapOvr>
    <a:masterClrMapping/>
  </p:clrMapOvr>
  <p:transition spd="slow">
    <p:cover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5532E457-33C9-4146-A14C-9A943B0ADE96}"/>
              </a:ext>
            </a:extLst>
          </p:cNvPr>
          <p:cNvSpPr/>
          <p:nvPr/>
        </p:nvSpPr>
        <p:spPr>
          <a:xfrm>
            <a:off x="395536" y="6093296"/>
            <a:ext cx="799288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pt-BR" sz="1200" dirty="0">
                <a:solidFill>
                  <a:srgbClr val="26282A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Essas recomendações foram baseadas nas sugestões apresentadas por Russell </a:t>
            </a:r>
            <a:r>
              <a:rPr lang="pt-BR" sz="1200" dirty="0" err="1">
                <a:solidFill>
                  <a:srgbClr val="26282A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Coff</a:t>
            </a:r>
            <a:r>
              <a:rPr lang="pt-BR" sz="1200" dirty="0">
                <a:solidFill>
                  <a:srgbClr val="26282A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 and </a:t>
            </a:r>
            <a:r>
              <a:rPr lang="pt-BR" sz="1200" dirty="0" err="1">
                <a:solidFill>
                  <a:srgbClr val="26282A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Jing</a:t>
            </a:r>
            <a:r>
              <a:rPr lang="pt-BR" sz="1200" dirty="0">
                <a:solidFill>
                  <a:srgbClr val="26282A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pt-BR" sz="1200" dirty="0" err="1">
                <a:solidFill>
                  <a:srgbClr val="26282A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Zhou</a:t>
            </a:r>
            <a:r>
              <a:rPr lang="pt-BR" sz="1200" dirty="0">
                <a:solidFill>
                  <a:srgbClr val="26282A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, "</a:t>
            </a:r>
            <a:r>
              <a:rPr lang="pt-BR" sz="1200" dirty="0" err="1">
                <a:solidFill>
                  <a:srgbClr val="26282A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Cómo</a:t>
            </a:r>
            <a:r>
              <a:rPr lang="pt-BR" sz="1200" dirty="0">
                <a:solidFill>
                  <a:srgbClr val="26282A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pt-BR" sz="1200" dirty="0" err="1">
                <a:solidFill>
                  <a:srgbClr val="26282A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hacer</a:t>
            </a:r>
            <a:r>
              <a:rPr lang="pt-BR" sz="1200" dirty="0">
                <a:solidFill>
                  <a:srgbClr val="26282A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 tu </a:t>
            </a:r>
            <a:r>
              <a:rPr lang="pt-BR" sz="1200" dirty="0" err="1">
                <a:solidFill>
                  <a:srgbClr val="26282A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presentación</a:t>
            </a:r>
            <a:r>
              <a:rPr lang="pt-BR" sz="1200" dirty="0">
                <a:solidFill>
                  <a:srgbClr val="26282A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pt-BR" sz="1200" dirty="0" err="1">
                <a:solidFill>
                  <a:srgbClr val="26282A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interesante</a:t>
            </a:r>
            <a:r>
              <a:rPr lang="pt-BR" sz="1200" dirty="0">
                <a:solidFill>
                  <a:srgbClr val="26282A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 para la Academia", citados por Acede: </a:t>
            </a:r>
            <a:r>
              <a:rPr lang="pt-BR" sz="1200" u="sng" dirty="0">
                <a:solidFill>
                  <a:srgbClr val="196AD4"/>
                </a:solidFill>
                <a:latin typeface="Calibri" panose="020F0502020204030204" pitchFamily="34" charset="0"/>
                <a:ea typeface="Times New Roman" panose="02020603050405020304" pitchFamily="18" charset="0"/>
                <a:hlinkClick r:id="rId2"/>
              </a:rPr>
              <a:t>http://acede.org/congreso/?year=16&amp;ap=21</a:t>
            </a:r>
            <a:endParaRPr lang="pt-BR" sz="1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D0252AC1-158F-4B35-B4C7-A1115425C9B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t-BR" b="1" dirty="0">
                <a:solidFill>
                  <a:srgbClr val="002060"/>
                </a:solidFill>
                <a:latin typeface="+mj-lt"/>
              </a:rPr>
              <a:t>THEORETICAL FRAMEWORK</a:t>
            </a:r>
          </a:p>
          <a:p>
            <a:r>
              <a:rPr lang="pt-BR" sz="2800" dirty="0" err="1"/>
              <a:t>Avoid</a:t>
            </a:r>
            <a:r>
              <a:rPr lang="pt-BR" sz="2800" dirty="0"/>
              <a:t> </a:t>
            </a:r>
            <a:r>
              <a:rPr lang="pt-BR" sz="2800" dirty="0" err="1"/>
              <a:t>defining</a:t>
            </a:r>
            <a:r>
              <a:rPr lang="pt-BR" sz="2800" dirty="0"/>
              <a:t> </a:t>
            </a:r>
            <a:r>
              <a:rPr lang="pt-BR" sz="2800" dirty="0" err="1"/>
              <a:t>concepts</a:t>
            </a:r>
            <a:r>
              <a:rPr lang="pt-BR" sz="2800" dirty="0"/>
              <a:t>. </a:t>
            </a:r>
            <a:r>
              <a:rPr lang="pt-BR" sz="2800" dirty="0" err="1"/>
              <a:t>Remember</a:t>
            </a:r>
            <a:r>
              <a:rPr lang="pt-BR" sz="2800" dirty="0"/>
              <a:t>: </a:t>
            </a:r>
            <a:r>
              <a:rPr lang="pt-BR" sz="2800" dirty="0" err="1"/>
              <a:t>your</a:t>
            </a:r>
            <a:r>
              <a:rPr lang="pt-BR" sz="2800" dirty="0"/>
              <a:t> </a:t>
            </a:r>
            <a:r>
              <a:rPr lang="pt-BR" sz="2800" dirty="0" err="1"/>
              <a:t>audience</a:t>
            </a:r>
            <a:r>
              <a:rPr lang="pt-BR" sz="2800" dirty="0"/>
              <a:t> </a:t>
            </a:r>
            <a:r>
              <a:rPr lang="pt-BR" sz="2800" dirty="0" err="1"/>
              <a:t>is</a:t>
            </a:r>
            <a:r>
              <a:rPr lang="pt-BR" sz="2800" dirty="0"/>
              <a:t> </a:t>
            </a:r>
            <a:r>
              <a:rPr lang="pt-BR" sz="2800" dirty="0" err="1"/>
              <a:t>specialized</a:t>
            </a:r>
            <a:r>
              <a:rPr lang="pt-BR" sz="2800" dirty="0"/>
              <a:t>. </a:t>
            </a:r>
            <a:r>
              <a:rPr lang="pt-BR" sz="2800" dirty="0" err="1"/>
              <a:t>Specify</a:t>
            </a:r>
            <a:r>
              <a:rPr lang="pt-BR" sz="2800" dirty="0"/>
              <a:t> </a:t>
            </a:r>
            <a:r>
              <a:rPr lang="pt-BR" sz="2800" dirty="0" err="1"/>
              <a:t>the</a:t>
            </a:r>
            <a:r>
              <a:rPr lang="pt-BR" sz="2800" dirty="0"/>
              <a:t> </a:t>
            </a:r>
            <a:r>
              <a:rPr lang="pt-BR" sz="2800" dirty="0" err="1"/>
              <a:t>primary</a:t>
            </a:r>
            <a:r>
              <a:rPr lang="pt-BR" sz="2800" dirty="0"/>
              <a:t> </a:t>
            </a:r>
            <a:r>
              <a:rPr lang="pt-BR" sz="2800" dirty="0" err="1"/>
              <a:t>sources</a:t>
            </a:r>
            <a:r>
              <a:rPr lang="pt-BR" sz="2800" dirty="0"/>
              <a:t> for </a:t>
            </a:r>
            <a:r>
              <a:rPr lang="pt-BR" sz="2800" dirty="0" err="1"/>
              <a:t>each</a:t>
            </a:r>
            <a:r>
              <a:rPr lang="pt-BR" sz="2800" dirty="0"/>
              <a:t> </a:t>
            </a:r>
            <a:r>
              <a:rPr lang="pt-BR" sz="2800" dirty="0" err="1"/>
              <a:t>concept</a:t>
            </a:r>
            <a:r>
              <a:rPr lang="pt-BR" sz="2800" dirty="0"/>
              <a:t>/</a:t>
            </a:r>
            <a:r>
              <a:rPr lang="pt-BR" sz="2800" dirty="0" err="1"/>
              <a:t>construct</a:t>
            </a:r>
            <a:r>
              <a:rPr lang="pt-BR" sz="2800" dirty="0"/>
              <a:t>.</a:t>
            </a:r>
          </a:p>
          <a:p>
            <a:r>
              <a:rPr lang="pt-BR" sz="2800" b="0" i="0" dirty="0" err="1">
                <a:solidFill>
                  <a:srgbClr val="374151"/>
                </a:solidFill>
                <a:effectLst/>
              </a:rPr>
              <a:t>Present</a:t>
            </a:r>
            <a:r>
              <a:rPr lang="pt-BR" sz="2800" b="0" i="0" dirty="0">
                <a:solidFill>
                  <a:srgbClr val="374151"/>
                </a:solidFill>
                <a:effectLst/>
              </a:rPr>
              <a:t> </a:t>
            </a:r>
            <a:r>
              <a:rPr lang="pt-BR" sz="2800" b="0" i="0" dirty="0" err="1">
                <a:solidFill>
                  <a:srgbClr val="374151"/>
                </a:solidFill>
                <a:effectLst/>
              </a:rPr>
              <a:t>hypotheses</a:t>
            </a:r>
            <a:r>
              <a:rPr lang="pt-BR" sz="2800" b="0" i="0" dirty="0">
                <a:solidFill>
                  <a:srgbClr val="374151"/>
                </a:solidFill>
                <a:effectLst/>
              </a:rPr>
              <a:t>, </a:t>
            </a:r>
            <a:r>
              <a:rPr lang="pt-BR" sz="2800" b="0" i="0" dirty="0" err="1">
                <a:solidFill>
                  <a:srgbClr val="374151"/>
                </a:solidFill>
                <a:effectLst/>
              </a:rPr>
              <a:t>when</a:t>
            </a:r>
            <a:r>
              <a:rPr lang="pt-BR" sz="2800" b="0" i="0" dirty="0">
                <a:solidFill>
                  <a:srgbClr val="374151"/>
                </a:solidFill>
                <a:effectLst/>
              </a:rPr>
              <a:t> </a:t>
            </a:r>
            <a:r>
              <a:rPr lang="pt-BR" sz="2800" b="0" i="0" dirty="0" err="1">
                <a:solidFill>
                  <a:srgbClr val="374151"/>
                </a:solidFill>
                <a:effectLst/>
              </a:rPr>
              <a:t>applicable</a:t>
            </a:r>
            <a:r>
              <a:rPr lang="pt-BR" sz="2800" b="0" i="0" dirty="0">
                <a:solidFill>
                  <a:srgbClr val="374151"/>
                </a:solidFill>
                <a:effectLst/>
              </a:rPr>
              <a:t>, </a:t>
            </a:r>
            <a:r>
              <a:rPr lang="pt-BR" sz="2800" b="0" i="0" dirty="0" err="1">
                <a:solidFill>
                  <a:srgbClr val="374151"/>
                </a:solidFill>
                <a:effectLst/>
              </a:rPr>
              <a:t>indicating</a:t>
            </a:r>
            <a:r>
              <a:rPr lang="pt-BR" sz="2800" b="0" i="0" dirty="0">
                <a:solidFill>
                  <a:srgbClr val="374151"/>
                </a:solidFill>
                <a:effectLst/>
              </a:rPr>
              <a:t> </a:t>
            </a:r>
            <a:r>
              <a:rPr lang="pt-BR" sz="2800" b="0" i="0" dirty="0" err="1">
                <a:solidFill>
                  <a:srgbClr val="374151"/>
                </a:solidFill>
                <a:effectLst/>
              </a:rPr>
              <a:t>their</a:t>
            </a:r>
            <a:r>
              <a:rPr lang="pt-BR" sz="2800" b="0" i="0" dirty="0">
                <a:solidFill>
                  <a:srgbClr val="374151"/>
                </a:solidFill>
                <a:effectLst/>
              </a:rPr>
              <a:t> </a:t>
            </a:r>
            <a:r>
              <a:rPr lang="pt-BR" sz="2800" b="0" i="0" dirty="0" err="1">
                <a:solidFill>
                  <a:srgbClr val="374151"/>
                </a:solidFill>
                <a:effectLst/>
              </a:rPr>
              <a:t>origins</a:t>
            </a:r>
            <a:r>
              <a:rPr lang="pt-BR" sz="2800" b="0" i="0" dirty="0">
                <a:solidFill>
                  <a:srgbClr val="374151"/>
                </a:solidFill>
                <a:effectLst/>
              </a:rPr>
              <a:t> and </a:t>
            </a:r>
            <a:r>
              <a:rPr lang="pt-BR" sz="2800" b="0" i="0" dirty="0" err="1">
                <a:solidFill>
                  <a:srgbClr val="374151"/>
                </a:solidFill>
                <a:effectLst/>
              </a:rPr>
              <a:t>any</a:t>
            </a:r>
            <a:r>
              <a:rPr lang="pt-BR" sz="2800" b="0" i="0" dirty="0">
                <a:solidFill>
                  <a:srgbClr val="374151"/>
                </a:solidFill>
                <a:effectLst/>
              </a:rPr>
              <a:t> novel </a:t>
            </a:r>
            <a:r>
              <a:rPr lang="pt-BR" sz="2800" b="0" i="0" dirty="0" err="1">
                <a:solidFill>
                  <a:srgbClr val="374151"/>
                </a:solidFill>
                <a:effectLst/>
              </a:rPr>
              <a:t>aspects</a:t>
            </a:r>
            <a:r>
              <a:rPr lang="pt-BR" sz="2800" b="0" i="0" dirty="0">
                <a:solidFill>
                  <a:srgbClr val="374151"/>
                </a:solidFill>
                <a:effectLst/>
              </a:rPr>
              <a:t>.</a:t>
            </a:r>
            <a:endParaRPr lang="pt-BR" sz="2800" dirty="0"/>
          </a:p>
        </p:txBody>
      </p:sp>
    </p:spTree>
    <p:extLst>
      <p:ext uri="{BB962C8B-B14F-4D97-AF65-F5344CB8AC3E}">
        <p14:creationId xmlns:p14="http://schemas.microsoft.com/office/powerpoint/2010/main" val="2322841807"/>
      </p:ext>
    </p:extLst>
  </p:cSld>
  <p:clrMapOvr>
    <a:masterClrMapping/>
  </p:clrMapOvr>
  <p:transition spd="slow">
    <p:cover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5532E457-33C9-4146-A14C-9A943B0ADE96}"/>
              </a:ext>
            </a:extLst>
          </p:cNvPr>
          <p:cNvSpPr/>
          <p:nvPr/>
        </p:nvSpPr>
        <p:spPr>
          <a:xfrm>
            <a:off x="395536" y="6093296"/>
            <a:ext cx="799288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pt-BR" sz="1200" dirty="0">
                <a:solidFill>
                  <a:srgbClr val="26282A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Essas recomendações foram baseadas nas sugestões apresentadas por Russell </a:t>
            </a:r>
            <a:r>
              <a:rPr lang="pt-BR" sz="1200" dirty="0" err="1">
                <a:solidFill>
                  <a:srgbClr val="26282A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Coff</a:t>
            </a:r>
            <a:r>
              <a:rPr lang="pt-BR" sz="1200" dirty="0">
                <a:solidFill>
                  <a:srgbClr val="26282A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 and </a:t>
            </a:r>
            <a:r>
              <a:rPr lang="pt-BR" sz="1200" dirty="0" err="1">
                <a:solidFill>
                  <a:srgbClr val="26282A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Jing</a:t>
            </a:r>
            <a:r>
              <a:rPr lang="pt-BR" sz="1200" dirty="0">
                <a:solidFill>
                  <a:srgbClr val="26282A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pt-BR" sz="1200" dirty="0" err="1">
                <a:solidFill>
                  <a:srgbClr val="26282A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Zhou</a:t>
            </a:r>
            <a:r>
              <a:rPr lang="pt-BR" sz="1200" dirty="0">
                <a:solidFill>
                  <a:srgbClr val="26282A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, "</a:t>
            </a:r>
            <a:r>
              <a:rPr lang="pt-BR" sz="1200" dirty="0" err="1">
                <a:solidFill>
                  <a:srgbClr val="26282A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Cómo</a:t>
            </a:r>
            <a:r>
              <a:rPr lang="pt-BR" sz="1200" dirty="0">
                <a:solidFill>
                  <a:srgbClr val="26282A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pt-BR" sz="1200" dirty="0" err="1">
                <a:solidFill>
                  <a:srgbClr val="26282A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hacer</a:t>
            </a:r>
            <a:r>
              <a:rPr lang="pt-BR" sz="1200" dirty="0">
                <a:solidFill>
                  <a:srgbClr val="26282A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 tu </a:t>
            </a:r>
            <a:r>
              <a:rPr lang="pt-BR" sz="1200" dirty="0" err="1">
                <a:solidFill>
                  <a:srgbClr val="26282A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presentación</a:t>
            </a:r>
            <a:r>
              <a:rPr lang="pt-BR" sz="1200" dirty="0">
                <a:solidFill>
                  <a:srgbClr val="26282A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pt-BR" sz="1200" dirty="0" err="1">
                <a:solidFill>
                  <a:srgbClr val="26282A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interesante</a:t>
            </a:r>
            <a:r>
              <a:rPr lang="pt-BR" sz="1200" dirty="0">
                <a:solidFill>
                  <a:srgbClr val="26282A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 para la Academia", citados por Acede: </a:t>
            </a:r>
            <a:r>
              <a:rPr lang="pt-BR" sz="1200" u="sng" dirty="0">
                <a:solidFill>
                  <a:srgbClr val="196AD4"/>
                </a:solidFill>
                <a:latin typeface="Calibri" panose="020F0502020204030204" pitchFamily="34" charset="0"/>
                <a:ea typeface="Times New Roman" panose="02020603050405020304" pitchFamily="18" charset="0"/>
                <a:hlinkClick r:id="rId2"/>
              </a:rPr>
              <a:t>http://acede.org/congreso/?year=16&amp;ap=21</a:t>
            </a:r>
            <a:endParaRPr lang="pt-BR" sz="1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83DD5D1D-072B-41C0-9056-C76B94302C4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t-BR" b="1" dirty="0">
                <a:solidFill>
                  <a:srgbClr val="002060"/>
                </a:solidFill>
                <a:latin typeface="+mj-lt"/>
              </a:rPr>
              <a:t>METHOD</a:t>
            </a:r>
          </a:p>
          <a:p>
            <a:r>
              <a:rPr lang="pt-BR" sz="2800" dirty="0" err="1"/>
              <a:t>Create</a:t>
            </a:r>
            <a:r>
              <a:rPr lang="pt-BR" sz="2800" dirty="0"/>
              <a:t> a </a:t>
            </a:r>
            <a:r>
              <a:rPr lang="pt-BR" sz="2800" dirty="0" err="1"/>
              <a:t>summary</a:t>
            </a:r>
            <a:r>
              <a:rPr lang="pt-BR" sz="2800" dirty="0"/>
              <a:t> </a:t>
            </a:r>
            <a:r>
              <a:rPr lang="pt-BR" sz="2800" dirty="0" err="1"/>
              <a:t>table</a:t>
            </a:r>
            <a:r>
              <a:rPr lang="pt-BR" sz="2800" dirty="0"/>
              <a:t>, </a:t>
            </a:r>
            <a:r>
              <a:rPr lang="pt-BR" sz="2800" dirty="0" err="1"/>
              <a:t>displaying</a:t>
            </a:r>
            <a:r>
              <a:rPr lang="pt-BR" sz="2800" dirty="0"/>
              <a:t> </a:t>
            </a:r>
            <a:r>
              <a:rPr lang="pt-BR" sz="2800" dirty="0" err="1"/>
              <a:t>the</a:t>
            </a:r>
            <a:r>
              <a:rPr lang="pt-BR" sz="2800" dirty="0"/>
              <a:t> </a:t>
            </a:r>
            <a:r>
              <a:rPr lang="pt-BR" sz="2800" dirty="0" err="1"/>
              <a:t>origin</a:t>
            </a:r>
            <a:r>
              <a:rPr lang="pt-BR" sz="2800" dirty="0"/>
              <a:t> </a:t>
            </a:r>
            <a:r>
              <a:rPr lang="pt-BR" sz="2800" dirty="0" err="1"/>
              <a:t>of</a:t>
            </a:r>
            <a:r>
              <a:rPr lang="pt-BR" sz="2800" dirty="0"/>
              <a:t> </a:t>
            </a:r>
            <a:r>
              <a:rPr lang="pt-BR" sz="2800" dirty="0" err="1"/>
              <a:t>constructs</a:t>
            </a:r>
            <a:r>
              <a:rPr lang="pt-BR" sz="2800" dirty="0"/>
              <a:t>, </a:t>
            </a:r>
            <a:r>
              <a:rPr lang="pt-BR" sz="2800" dirty="0" err="1"/>
              <a:t>variables</a:t>
            </a:r>
            <a:r>
              <a:rPr lang="pt-BR" sz="2800" dirty="0"/>
              <a:t>, </a:t>
            </a:r>
            <a:r>
              <a:rPr lang="pt-BR" sz="2800" dirty="0" err="1"/>
              <a:t>or</a:t>
            </a:r>
            <a:r>
              <a:rPr lang="pt-BR" sz="2800" dirty="0"/>
              <a:t> </a:t>
            </a:r>
            <a:r>
              <a:rPr lang="pt-BR" sz="2800" dirty="0" err="1"/>
              <a:t>categories</a:t>
            </a:r>
            <a:r>
              <a:rPr lang="pt-BR" sz="2800" dirty="0"/>
              <a:t>. </a:t>
            </a:r>
          </a:p>
          <a:p>
            <a:pPr algn="just"/>
            <a:r>
              <a:rPr lang="pt-BR" sz="2800" b="0" i="0" dirty="0" err="1">
                <a:solidFill>
                  <a:srgbClr val="374151"/>
                </a:solidFill>
                <a:effectLst/>
              </a:rPr>
              <a:t>Important</a:t>
            </a:r>
            <a:r>
              <a:rPr lang="pt-BR" sz="2800" b="0" i="0" dirty="0">
                <a:solidFill>
                  <a:srgbClr val="374151"/>
                </a:solidFill>
                <a:effectLst/>
              </a:rPr>
              <a:t>: </a:t>
            </a:r>
            <a:r>
              <a:rPr lang="pt-BR" sz="2800" b="0" i="0" dirty="0" err="1">
                <a:solidFill>
                  <a:srgbClr val="374151"/>
                </a:solidFill>
                <a:effectLst/>
              </a:rPr>
              <a:t>Justify</a:t>
            </a:r>
            <a:r>
              <a:rPr lang="pt-BR" sz="2800" b="0" i="0" dirty="0">
                <a:solidFill>
                  <a:srgbClr val="374151"/>
                </a:solidFill>
                <a:effectLst/>
              </a:rPr>
              <a:t> </a:t>
            </a:r>
            <a:r>
              <a:rPr lang="pt-BR" sz="2800" b="0" i="0" dirty="0" err="1">
                <a:solidFill>
                  <a:srgbClr val="374151"/>
                </a:solidFill>
                <a:effectLst/>
              </a:rPr>
              <a:t>your</a:t>
            </a:r>
            <a:r>
              <a:rPr lang="pt-BR" sz="2800" b="0" i="0" dirty="0">
                <a:solidFill>
                  <a:srgbClr val="374151"/>
                </a:solidFill>
                <a:effectLst/>
              </a:rPr>
              <a:t> </a:t>
            </a:r>
            <a:r>
              <a:rPr lang="pt-BR" sz="2800" b="0" i="0" dirty="0" err="1">
                <a:solidFill>
                  <a:srgbClr val="374151"/>
                </a:solidFill>
                <a:effectLst/>
              </a:rPr>
              <a:t>choices</a:t>
            </a:r>
            <a:r>
              <a:rPr lang="pt-BR" sz="2800" b="0" i="0" dirty="0">
                <a:solidFill>
                  <a:srgbClr val="374151"/>
                </a:solidFill>
                <a:effectLst/>
              </a:rPr>
              <a:t> in </a:t>
            </a:r>
            <a:r>
              <a:rPr lang="pt-BR" sz="2800" b="0" i="0" dirty="0" err="1">
                <a:solidFill>
                  <a:srgbClr val="374151"/>
                </a:solidFill>
                <a:effectLst/>
              </a:rPr>
              <a:t>terms</a:t>
            </a:r>
            <a:r>
              <a:rPr lang="pt-BR" sz="2800" b="0" i="0" dirty="0">
                <a:solidFill>
                  <a:srgbClr val="374151"/>
                </a:solidFill>
                <a:effectLst/>
              </a:rPr>
              <a:t> </a:t>
            </a:r>
            <a:r>
              <a:rPr lang="pt-BR" sz="2800" b="0" i="0" dirty="0" err="1">
                <a:solidFill>
                  <a:srgbClr val="374151"/>
                </a:solidFill>
                <a:effectLst/>
              </a:rPr>
              <a:t>of</a:t>
            </a:r>
            <a:r>
              <a:rPr lang="pt-BR" sz="2800" b="0" i="0" dirty="0">
                <a:solidFill>
                  <a:srgbClr val="374151"/>
                </a:solidFill>
                <a:effectLst/>
              </a:rPr>
              <a:t> </a:t>
            </a:r>
            <a:r>
              <a:rPr lang="pt-BR" sz="2800" b="0" i="0" dirty="0" err="1">
                <a:solidFill>
                  <a:srgbClr val="374151"/>
                </a:solidFill>
                <a:effectLst/>
              </a:rPr>
              <a:t>method</a:t>
            </a:r>
            <a:r>
              <a:rPr lang="pt-BR" sz="2800" b="0" i="0" dirty="0">
                <a:solidFill>
                  <a:srgbClr val="374151"/>
                </a:solidFill>
                <a:effectLst/>
              </a:rPr>
              <a:t>. </a:t>
            </a:r>
            <a:r>
              <a:rPr lang="pt-BR" sz="2800" b="0" i="0" dirty="0" err="1">
                <a:solidFill>
                  <a:srgbClr val="374151"/>
                </a:solidFill>
                <a:effectLst/>
              </a:rPr>
              <a:t>Why</a:t>
            </a:r>
            <a:r>
              <a:rPr lang="pt-BR" sz="2800" b="0" i="0" dirty="0">
                <a:solidFill>
                  <a:srgbClr val="374151"/>
                </a:solidFill>
                <a:effectLst/>
              </a:rPr>
              <a:t> are </a:t>
            </a:r>
            <a:r>
              <a:rPr lang="pt-BR" sz="2800" b="0" i="0" dirty="0" err="1">
                <a:solidFill>
                  <a:srgbClr val="374151"/>
                </a:solidFill>
                <a:effectLst/>
              </a:rPr>
              <a:t>the</a:t>
            </a:r>
            <a:r>
              <a:rPr lang="pt-BR" sz="2800" b="0" i="0" dirty="0">
                <a:solidFill>
                  <a:srgbClr val="374151"/>
                </a:solidFill>
                <a:effectLst/>
              </a:rPr>
              <a:t> </a:t>
            </a:r>
            <a:r>
              <a:rPr lang="pt-BR" sz="2800" b="0" i="0" dirty="0" err="1">
                <a:solidFill>
                  <a:srgbClr val="374151"/>
                </a:solidFill>
                <a:effectLst/>
              </a:rPr>
              <a:t>categories</a:t>
            </a:r>
            <a:r>
              <a:rPr lang="pt-BR" sz="2800" b="0" i="0" dirty="0">
                <a:solidFill>
                  <a:srgbClr val="374151"/>
                </a:solidFill>
                <a:effectLst/>
              </a:rPr>
              <a:t> </a:t>
            </a:r>
            <a:r>
              <a:rPr lang="pt-BR" sz="2800" b="0" i="0" dirty="0" err="1">
                <a:solidFill>
                  <a:srgbClr val="374151"/>
                </a:solidFill>
                <a:effectLst/>
              </a:rPr>
              <a:t>ex</a:t>
            </a:r>
            <a:r>
              <a:rPr lang="pt-BR" sz="2800" b="0" i="0" dirty="0">
                <a:solidFill>
                  <a:srgbClr val="374151"/>
                </a:solidFill>
                <a:effectLst/>
              </a:rPr>
              <a:t> post </a:t>
            </a:r>
            <a:r>
              <a:rPr lang="pt-BR" sz="2800" b="0" i="0" dirty="0" err="1">
                <a:solidFill>
                  <a:srgbClr val="374151"/>
                </a:solidFill>
                <a:effectLst/>
              </a:rPr>
              <a:t>or</a:t>
            </a:r>
            <a:r>
              <a:rPr lang="pt-BR" sz="2800" b="0" i="0" dirty="0">
                <a:solidFill>
                  <a:srgbClr val="374151"/>
                </a:solidFill>
                <a:effectLst/>
              </a:rPr>
              <a:t> </a:t>
            </a:r>
            <a:r>
              <a:rPr lang="pt-BR" sz="2800" b="0" i="0" dirty="0" err="1">
                <a:solidFill>
                  <a:srgbClr val="374151"/>
                </a:solidFill>
                <a:effectLst/>
              </a:rPr>
              <a:t>ex</a:t>
            </a:r>
            <a:r>
              <a:rPr lang="pt-BR" sz="2800" b="0" i="0" dirty="0">
                <a:solidFill>
                  <a:srgbClr val="374151"/>
                </a:solidFill>
                <a:effectLst/>
              </a:rPr>
              <a:t> ante? </a:t>
            </a:r>
            <a:r>
              <a:rPr lang="pt-BR" sz="2800" b="0" i="0" dirty="0" err="1">
                <a:solidFill>
                  <a:srgbClr val="374151"/>
                </a:solidFill>
                <a:effectLst/>
              </a:rPr>
              <a:t>Why</a:t>
            </a:r>
            <a:r>
              <a:rPr lang="pt-BR" sz="2800" b="0" i="0" dirty="0">
                <a:solidFill>
                  <a:srgbClr val="374151"/>
                </a:solidFill>
                <a:effectLst/>
              </a:rPr>
              <a:t> </a:t>
            </a:r>
            <a:r>
              <a:rPr lang="pt-BR" sz="2800" b="0" i="0" dirty="0" err="1">
                <a:solidFill>
                  <a:srgbClr val="374151"/>
                </a:solidFill>
                <a:effectLst/>
              </a:rPr>
              <a:t>these</a:t>
            </a:r>
            <a:r>
              <a:rPr lang="pt-BR" sz="2800" b="0" i="0" dirty="0">
                <a:solidFill>
                  <a:srgbClr val="374151"/>
                </a:solidFill>
                <a:effectLst/>
              </a:rPr>
              <a:t> </a:t>
            </a:r>
            <a:r>
              <a:rPr lang="pt-BR" sz="2800" b="0" i="0" dirty="0" err="1">
                <a:solidFill>
                  <a:srgbClr val="374151"/>
                </a:solidFill>
                <a:effectLst/>
              </a:rPr>
              <a:t>variables</a:t>
            </a:r>
            <a:r>
              <a:rPr lang="pt-BR" sz="2800" b="0" i="0" dirty="0">
                <a:solidFill>
                  <a:srgbClr val="374151"/>
                </a:solidFill>
                <a:effectLst/>
              </a:rPr>
              <a:t>, </a:t>
            </a:r>
            <a:r>
              <a:rPr lang="pt-BR" sz="2800" b="0" i="0" dirty="0" err="1">
                <a:solidFill>
                  <a:srgbClr val="374151"/>
                </a:solidFill>
                <a:effectLst/>
              </a:rPr>
              <a:t>considering</a:t>
            </a:r>
            <a:r>
              <a:rPr lang="pt-BR" sz="2800" b="0" i="0" dirty="0">
                <a:solidFill>
                  <a:srgbClr val="374151"/>
                </a:solidFill>
                <a:effectLst/>
              </a:rPr>
              <a:t> </a:t>
            </a:r>
            <a:r>
              <a:rPr lang="pt-BR" sz="2800" b="0" i="0" dirty="0" err="1">
                <a:solidFill>
                  <a:srgbClr val="374151"/>
                </a:solidFill>
                <a:effectLst/>
              </a:rPr>
              <a:t>there</a:t>
            </a:r>
            <a:r>
              <a:rPr lang="pt-BR" sz="2800" b="0" i="0" dirty="0">
                <a:solidFill>
                  <a:srgbClr val="374151"/>
                </a:solidFill>
                <a:effectLst/>
              </a:rPr>
              <a:t> are </a:t>
            </a:r>
            <a:r>
              <a:rPr lang="pt-BR" sz="2800" b="0" i="0" dirty="0" err="1">
                <a:solidFill>
                  <a:srgbClr val="374151"/>
                </a:solidFill>
                <a:effectLst/>
              </a:rPr>
              <a:t>others</a:t>
            </a:r>
            <a:r>
              <a:rPr lang="pt-BR" sz="2800" b="0" i="0" dirty="0">
                <a:solidFill>
                  <a:srgbClr val="374151"/>
                </a:solidFill>
                <a:effectLst/>
              </a:rPr>
              <a:t>?</a:t>
            </a:r>
            <a:endParaRPr lang="pt-BR" sz="2800" dirty="0"/>
          </a:p>
        </p:txBody>
      </p:sp>
    </p:spTree>
    <p:extLst>
      <p:ext uri="{BB962C8B-B14F-4D97-AF65-F5344CB8AC3E}">
        <p14:creationId xmlns:p14="http://schemas.microsoft.com/office/powerpoint/2010/main" val="840462639"/>
      </p:ext>
    </p:extLst>
  </p:cSld>
  <p:clrMapOvr>
    <a:masterClrMapping/>
  </p:clrMapOvr>
  <p:transition spd="slow">
    <p:cover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5532E457-33C9-4146-A14C-9A943B0ADE96}"/>
              </a:ext>
            </a:extLst>
          </p:cNvPr>
          <p:cNvSpPr/>
          <p:nvPr/>
        </p:nvSpPr>
        <p:spPr>
          <a:xfrm>
            <a:off x="395536" y="6093296"/>
            <a:ext cx="799288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pt-BR" sz="1200" dirty="0">
                <a:solidFill>
                  <a:srgbClr val="26282A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Essas recomendações foram baseadas nas sugestões apresentadas por Russell </a:t>
            </a:r>
            <a:r>
              <a:rPr lang="pt-BR" sz="1200" dirty="0" err="1">
                <a:solidFill>
                  <a:srgbClr val="26282A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Coff</a:t>
            </a:r>
            <a:r>
              <a:rPr lang="pt-BR" sz="1200" dirty="0">
                <a:solidFill>
                  <a:srgbClr val="26282A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 and </a:t>
            </a:r>
            <a:r>
              <a:rPr lang="pt-BR" sz="1200" dirty="0" err="1">
                <a:solidFill>
                  <a:srgbClr val="26282A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Jing</a:t>
            </a:r>
            <a:r>
              <a:rPr lang="pt-BR" sz="1200" dirty="0">
                <a:solidFill>
                  <a:srgbClr val="26282A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pt-BR" sz="1200" dirty="0" err="1">
                <a:solidFill>
                  <a:srgbClr val="26282A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Zhou</a:t>
            </a:r>
            <a:r>
              <a:rPr lang="pt-BR" sz="1200" dirty="0">
                <a:solidFill>
                  <a:srgbClr val="26282A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, "</a:t>
            </a:r>
            <a:r>
              <a:rPr lang="pt-BR" sz="1200" dirty="0" err="1">
                <a:solidFill>
                  <a:srgbClr val="26282A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Cómo</a:t>
            </a:r>
            <a:r>
              <a:rPr lang="pt-BR" sz="1200" dirty="0">
                <a:solidFill>
                  <a:srgbClr val="26282A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pt-BR" sz="1200" dirty="0" err="1">
                <a:solidFill>
                  <a:srgbClr val="26282A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hacer</a:t>
            </a:r>
            <a:r>
              <a:rPr lang="pt-BR" sz="1200" dirty="0">
                <a:solidFill>
                  <a:srgbClr val="26282A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 tu </a:t>
            </a:r>
            <a:r>
              <a:rPr lang="pt-BR" sz="1200" dirty="0" err="1">
                <a:solidFill>
                  <a:srgbClr val="26282A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presentación</a:t>
            </a:r>
            <a:r>
              <a:rPr lang="pt-BR" sz="1200" dirty="0">
                <a:solidFill>
                  <a:srgbClr val="26282A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pt-BR" sz="1200" dirty="0" err="1">
                <a:solidFill>
                  <a:srgbClr val="26282A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interesante</a:t>
            </a:r>
            <a:r>
              <a:rPr lang="pt-BR" sz="1200" dirty="0">
                <a:solidFill>
                  <a:srgbClr val="26282A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 para la Academia", citados por Acede: </a:t>
            </a:r>
            <a:r>
              <a:rPr lang="pt-BR" sz="1200" u="sng" dirty="0">
                <a:solidFill>
                  <a:srgbClr val="196AD4"/>
                </a:solidFill>
                <a:latin typeface="Calibri" panose="020F0502020204030204" pitchFamily="34" charset="0"/>
                <a:ea typeface="Times New Roman" panose="02020603050405020304" pitchFamily="18" charset="0"/>
                <a:hlinkClick r:id="rId2"/>
              </a:rPr>
              <a:t>http://acede.org/congreso/?year=16&amp;ap=21</a:t>
            </a:r>
            <a:endParaRPr lang="pt-BR" sz="1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2C84CABC-A6DC-40A0-8873-CE458FDC012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pt-BR" b="1" dirty="0">
                <a:solidFill>
                  <a:srgbClr val="002060"/>
                </a:solidFill>
                <a:latin typeface="+mj-lt"/>
              </a:rPr>
              <a:t>RESULTS</a:t>
            </a:r>
          </a:p>
          <a:p>
            <a:r>
              <a:rPr lang="pt-BR" sz="2800" u="sng" dirty="0" err="1"/>
              <a:t>Invest</a:t>
            </a:r>
            <a:r>
              <a:rPr lang="pt-BR" sz="2800" u="sng" dirty="0"/>
              <a:t> </a:t>
            </a:r>
            <a:r>
              <a:rPr lang="pt-BR" sz="2800" u="sng" dirty="0" err="1"/>
              <a:t>the</a:t>
            </a:r>
            <a:r>
              <a:rPr lang="pt-BR" sz="2800" u="sng" dirty="0"/>
              <a:t> </a:t>
            </a:r>
            <a:r>
              <a:rPr lang="pt-BR" sz="2800" u="sng" dirty="0" err="1"/>
              <a:t>majority</a:t>
            </a:r>
            <a:r>
              <a:rPr lang="pt-BR" sz="2800" u="sng" dirty="0"/>
              <a:t> </a:t>
            </a:r>
            <a:r>
              <a:rPr lang="pt-BR" sz="2800" u="sng" dirty="0" err="1"/>
              <a:t>of</a:t>
            </a:r>
            <a:r>
              <a:rPr lang="pt-BR" sz="2800" u="sng" dirty="0"/>
              <a:t> </a:t>
            </a:r>
            <a:r>
              <a:rPr lang="pt-BR" sz="2800" u="sng" dirty="0" err="1"/>
              <a:t>your</a:t>
            </a:r>
            <a:r>
              <a:rPr lang="pt-BR" sz="2800" u="sng" dirty="0"/>
              <a:t> time </a:t>
            </a:r>
            <a:r>
              <a:rPr lang="pt-BR" sz="2800" u="sng" dirty="0" err="1"/>
              <a:t>on</a:t>
            </a:r>
            <a:r>
              <a:rPr lang="pt-BR" sz="2800" u="sng" dirty="0"/>
              <a:t> </a:t>
            </a:r>
            <a:r>
              <a:rPr lang="pt-BR" sz="2800" u="sng" dirty="0" err="1"/>
              <a:t>your</a:t>
            </a:r>
            <a:r>
              <a:rPr lang="pt-BR" sz="2800" u="sng" dirty="0"/>
              <a:t> </a:t>
            </a:r>
            <a:r>
              <a:rPr lang="pt-BR" sz="2800" u="sng" dirty="0" err="1"/>
              <a:t>results</a:t>
            </a:r>
            <a:r>
              <a:rPr lang="pt-BR" sz="2800" u="sng" dirty="0"/>
              <a:t> and/</a:t>
            </a:r>
            <a:r>
              <a:rPr lang="pt-BR" sz="2800" u="sng" dirty="0" err="1"/>
              <a:t>or</a:t>
            </a:r>
            <a:r>
              <a:rPr lang="pt-BR" sz="2800" u="sng" dirty="0"/>
              <a:t> </a:t>
            </a:r>
            <a:r>
              <a:rPr lang="pt-BR" sz="2800" u="sng" dirty="0" err="1"/>
              <a:t>contributions</a:t>
            </a:r>
            <a:r>
              <a:rPr lang="pt-BR" sz="2800" dirty="0"/>
              <a:t>. </a:t>
            </a:r>
          </a:p>
          <a:p>
            <a:pPr algn="just"/>
            <a:r>
              <a:rPr lang="pt-BR" sz="2800" dirty="0" err="1"/>
              <a:t>Invest</a:t>
            </a:r>
            <a:r>
              <a:rPr lang="pt-BR" sz="2800" dirty="0"/>
              <a:t> </a:t>
            </a:r>
            <a:r>
              <a:rPr lang="pt-BR" sz="2800" dirty="0" err="1"/>
              <a:t>the</a:t>
            </a:r>
            <a:r>
              <a:rPr lang="pt-BR" sz="2800" dirty="0"/>
              <a:t> </a:t>
            </a:r>
            <a:r>
              <a:rPr lang="pt-BR" sz="2800" dirty="0" err="1"/>
              <a:t>majority</a:t>
            </a:r>
            <a:r>
              <a:rPr lang="pt-BR" sz="2800" dirty="0"/>
              <a:t> </a:t>
            </a:r>
            <a:r>
              <a:rPr lang="pt-BR" sz="2800" dirty="0" err="1"/>
              <a:t>of</a:t>
            </a:r>
            <a:r>
              <a:rPr lang="pt-BR" sz="2800" dirty="0"/>
              <a:t> </a:t>
            </a:r>
            <a:r>
              <a:rPr lang="pt-BR" sz="2800" dirty="0" err="1"/>
              <a:t>your</a:t>
            </a:r>
            <a:r>
              <a:rPr lang="pt-BR" sz="2800" dirty="0"/>
              <a:t> time </a:t>
            </a:r>
            <a:r>
              <a:rPr lang="pt-BR" sz="2800" dirty="0" err="1"/>
              <a:t>on</a:t>
            </a:r>
            <a:r>
              <a:rPr lang="pt-BR" sz="2800" dirty="0"/>
              <a:t> </a:t>
            </a:r>
            <a:r>
              <a:rPr lang="pt-BR" sz="2800" dirty="0" err="1"/>
              <a:t>your</a:t>
            </a:r>
            <a:r>
              <a:rPr lang="pt-BR" sz="2800" dirty="0"/>
              <a:t> </a:t>
            </a:r>
            <a:r>
              <a:rPr lang="pt-BR" sz="2800" dirty="0" err="1"/>
              <a:t>results</a:t>
            </a:r>
            <a:r>
              <a:rPr lang="pt-BR" sz="2800" dirty="0"/>
              <a:t> and/</a:t>
            </a:r>
            <a:r>
              <a:rPr lang="pt-BR" sz="2800" dirty="0" err="1"/>
              <a:t>or</a:t>
            </a:r>
            <a:r>
              <a:rPr lang="pt-BR" sz="2800" dirty="0"/>
              <a:t> </a:t>
            </a:r>
            <a:r>
              <a:rPr lang="pt-BR" sz="2800" dirty="0" err="1"/>
              <a:t>contributions</a:t>
            </a:r>
            <a:r>
              <a:rPr lang="pt-BR" sz="2800" dirty="0"/>
              <a:t>. </a:t>
            </a:r>
          </a:p>
          <a:p>
            <a:pPr algn="just"/>
            <a:r>
              <a:rPr lang="pt-BR" sz="2800" dirty="0" err="1"/>
              <a:t>Explain</a:t>
            </a:r>
            <a:r>
              <a:rPr lang="pt-BR" sz="2800" dirty="0"/>
              <a:t> </a:t>
            </a:r>
            <a:r>
              <a:rPr lang="pt-BR" sz="2800" dirty="0" err="1"/>
              <a:t>what</a:t>
            </a:r>
            <a:r>
              <a:rPr lang="pt-BR" sz="2800" dirty="0"/>
              <a:t> </a:t>
            </a:r>
            <a:r>
              <a:rPr lang="pt-BR" sz="2800" dirty="0" err="1"/>
              <a:t>the</a:t>
            </a:r>
            <a:r>
              <a:rPr lang="pt-BR" sz="2800" dirty="0"/>
              <a:t> data/</a:t>
            </a:r>
            <a:r>
              <a:rPr lang="pt-BR" sz="2800" dirty="0" err="1"/>
              <a:t>findings</a:t>
            </a:r>
            <a:r>
              <a:rPr lang="pt-BR" sz="2800" dirty="0"/>
              <a:t> </a:t>
            </a:r>
            <a:r>
              <a:rPr lang="pt-BR" sz="2800" dirty="0" err="1"/>
              <a:t>signify</a:t>
            </a:r>
            <a:r>
              <a:rPr lang="pt-BR" sz="2800" dirty="0"/>
              <a:t>, </a:t>
            </a:r>
            <a:r>
              <a:rPr lang="pt-BR" sz="2800" dirty="0" err="1"/>
              <a:t>not</a:t>
            </a:r>
            <a:r>
              <a:rPr lang="pt-BR" sz="2800" dirty="0"/>
              <a:t> </a:t>
            </a:r>
            <a:r>
              <a:rPr lang="pt-BR" sz="2800" dirty="0" err="1"/>
              <a:t>just</a:t>
            </a:r>
            <a:r>
              <a:rPr lang="pt-BR" sz="2800" dirty="0"/>
              <a:t> </a:t>
            </a:r>
            <a:r>
              <a:rPr lang="pt-BR" sz="2800" dirty="0" err="1"/>
              <a:t>that</a:t>
            </a:r>
            <a:r>
              <a:rPr lang="pt-BR" sz="2800" dirty="0"/>
              <a:t> </a:t>
            </a:r>
            <a:r>
              <a:rPr lang="pt-BR" sz="2800" dirty="0" err="1"/>
              <a:t>they</a:t>
            </a:r>
            <a:r>
              <a:rPr lang="pt-BR" sz="2800" dirty="0"/>
              <a:t> are </a:t>
            </a:r>
            <a:r>
              <a:rPr lang="pt-BR" sz="2800" dirty="0" err="1"/>
              <a:t>significant</a:t>
            </a:r>
            <a:r>
              <a:rPr lang="pt-BR" sz="2800" dirty="0"/>
              <a:t>. In </a:t>
            </a:r>
            <a:r>
              <a:rPr lang="pt-BR" sz="2800" dirty="0" err="1"/>
              <a:t>other</a:t>
            </a:r>
            <a:r>
              <a:rPr lang="pt-BR" sz="2800" dirty="0"/>
              <a:t> words, </a:t>
            </a:r>
            <a:r>
              <a:rPr lang="pt-BR" sz="2800" dirty="0" err="1"/>
              <a:t>present</a:t>
            </a:r>
            <a:r>
              <a:rPr lang="pt-BR" sz="2800" dirty="0"/>
              <a:t> </a:t>
            </a:r>
            <a:r>
              <a:rPr lang="pt-BR" sz="2800" dirty="0" err="1"/>
              <a:t>the</a:t>
            </a:r>
            <a:r>
              <a:rPr lang="pt-BR" sz="2800" dirty="0"/>
              <a:t> </a:t>
            </a:r>
            <a:r>
              <a:rPr lang="pt-BR" sz="2800" dirty="0" err="1"/>
              <a:t>results</a:t>
            </a:r>
            <a:r>
              <a:rPr lang="pt-BR" sz="2800" dirty="0"/>
              <a:t>, </a:t>
            </a:r>
            <a:r>
              <a:rPr lang="pt-BR" sz="2800" dirty="0" err="1"/>
              <a:t>but</a:t>
            </a:r>
            <a:r>
              <a:rPr lang="pt-BR" sz="2800" dirty="0"/>
              <a:t> </a:t>
            </a:r>
            <a:r>
              <a:rPr lang="pt-BR" sz="2800" dirty="0" err="1"/>
              <a:t>don't</a:t>
            </a:r>
            <a:r>
              <a:rPr lang="pt-BR" sz="2800" dirty="0"/>
              <a:t> </a:t>
            </a:r>
            <a:r>
              <a:rPr lang="pt-BR" sz="2800" dirty="0" err="1"/>
              <a:t>spend</a:t>
            </a:r>
            <a:r>
              <a:rPr lang="pt-BR" sz="2800" dirty="0"/>
              <a:t> time </a:t>
            </a:r>
            <a:r>
              <a:rPr lang="pt-BR" sz="2800" dirty="0" err="1"/>
              <a:t>reading</a:t>
            </a:r>
            <a:r>
              <a:rPr lang="pt-BR" sz="2800" dirty="0"/>
              <a:t> </a:t>
            </a:r>
            <a:r>
              <a:rPr lang="pt-BR" sz="2800" dirty="0" err="1"/>
              <a:t>tables</a:t>
            </a:r>
            <a:r>
              <a:rPr lang="pt-BR" sz="2800" dirty="0"/>
              <a:t>, </a:t>
            </a:r>
            <a:r>
              <a:rPr lang="pt-BR" sz="2800" dirty="0" err="1"/>
              <a:t>charts</a:t>
            </a:r>
            <a:r>
              <a:rPr lang="pt-BR" sz="2800" dirty="0"/>
              <a:t>, </a:t>
            </a:r>
            <a:r>
              <a:rPr lang="pt-BR" sz="2800" dirty="0" err="1"/>
              <a:t>or</a:t>
            </a:r>
            <a:r>
              <a:rPr lang="pt-BR" sz="2800" dirty="0"/>
              <a:t> </a:t>
            </a:r>
            <a:r>
              <a:rPr lang="pt-BR" sz="2800" dirty="0" err="1"/>
              <a:t>transcripts</a:t>
            </a:r>
            <a:r>
              <a:rPr lang="pt-BR" sz="2800" dirty="0"/>
              <a:t>. People </a:t>
            </a:r>
            <a:r>
              <a:rPr lang="pt-BR" sz="2800" dirty="0" err="1"/>
              <a:t>want</a:t>
            </a:r>
            <a:r>
              <a:rPr lang="pt-BR" sz="2800" dirty="0"/>
              <a:t> </a:t>
            </a:r>
            <a:r>
              <a:rPr lang="pt-BR" sz="2800" dirty="0" err="1"/>
              <a:t>to</a:t>
            </a:r>
            <a:r>
              <a:rPr lang="pt-BR" sz="2800" dirty="0"/>
              <a:t> </a:t>
            </a:r>
            <a:r>
              <a:rPr lang="pt-BR" sz="2800" dirty="0" err="1"/>
              <a:t>see</a:t>
            </a:r>
            <a:r>
              <a:rPr lang="pt-BR" sz="2800" dirty="0"/>
              <a:t> </a:t>
            </a:r>
            <a:r>
              <a:rPr lang="pt-BR" sz="2800" dirty="0" err="1"/>
              <a:t>the</a:t>
            </a:r>
            <a:r>
              <a:rPr lang="pt-BR" sz="2800" dirty="0"/>
              <a:t> </a:t>
            </a:r>
            <a:r>
              <a:rPr lang="pt-BR" sz="2800" dirty="0" err="1"/>
              <a:t>reflection</a:t>
            </a:r>
            <a:r>
              <a:rPr lang="pt-BR" sz="2800" dirty="0"/>
              <a:t> </a:t>
            </a:r>
            <a:r>
              <a:rPr lang="pt-BR" sz="2800" dirty="0" err="1"/>
              <a:t>on</a:t>
            </a:r>
            <a:r>
              <a:rPr lang="pt-BR" sz="2800" dirty="0"/>
              <a:t> </a:t>
            </a:r>
            <a:r>
              <a:rPr lang="pt-BR" sz="2800" dirty="0" err="1"/>
              <a:t>the</a:t>
            </a:r>
            <a:r>
              <a:rPr lang="pt-BR" sz="2800" dirty="0"/>
              <a:t> </a:t>
            </a:r>
            <a:r>
              <a:rPr lang="pt-BR" sz="2800" dirty="0" err="1"/>
              <a:t>findings</a:t>
            </a:r>
            <a:r>
              <a:rPr lang="pt-BR" sz="2800" dirty="0"/>
              <a:t> </a:t>
            </a:r>
            <a:r>
              <a:rPr lang="pt-BR" sz="2800" dirty="0" err="1"/>
              <a:t>to</a:t>
            </a:r>
            <a:r>
              <a:rPr lang="pt-BR" sz="2800" dirty="0"/>
              <a:t> </a:t>
            </a:r>
            <a:r>
              <a:rPr lang="pt-BR" sz="2800" dirty="0" err="1"/>
              <a:t>be</a:t>
            </a:r>
            <a:r>
              <a:rPr lang="pt-BR" sz="2800" dirty="0"/>
              <a:t> </a:t>
            </a:r>
            <a:r>
              <a:rPr lang="pt-BR" sz="2800" dirty="0" err="1"/>
              <a:t>able</a:t>
            </a:r>
            <a:r>
              <a:rPr lang="pt-BR" sz="2800" dirty="0"/>
              <a:t> </a:t>
            </a:r>
            <a:r>
              <a:rPr lang="pt-BR" sz="2800" dirty="0" err="1"/>
              <a:t>to</a:t>
            </a:r>
            <a:r>
              <a:rPr lang="pt-BR" sz="2800" dirty="0"/>
              <a:t> </a:t>
            </a:r>
            <a:r>
              <a:rPr lang="pt-BR" sz="2800" dirty="0" err="1"/>
              <a:t>contribute</a:t>
            </a:r>
            <a:r>
              <a:rPr lang="pt-BR" sz="2800" dirty="0"/>
              <a:t> and inquire.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906399928"/>
      </p:ext>
    </p:extLst>
  </p:cSld>
  <p:clrMapOvr>
    <a:masterClrMapping/>
  </p:clrMapOvr>
  <p:transition spd="slow">
    <p:cover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5532E457-33C9-4146-A14C-9A943B0ADE96}"/>
              </a:ext>
            </a:extLst>
          </p:cNvPr>
          <p:cNvSpPr/>
          <p:nvPr/>
        </p:nvSpPr>
        <p:spPr>
          <a:xfrm>
            <a:off x="395536" y="6093296"/>
            <a:ext cx="799288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pt-BR" sz="1200" dirty="0">
                <a:solidFill>
                  <a:srgbClr val="26282A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Essas recomendações foram baseadas nas sugestões apresentadas por Russell </a:t>
            </a:r>
            <a:r>
              <a:rPr lang="pt-BR" sz="1200" dirty="0" err="1">
                <a:solidFill>
                  <a:srgbClr val="26282A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Coff</a:t>
            </a:r>
            <a:r>
              <a:rPr lang="pt-BR" sz="1200" dirty="0">
                <a:solidFill>
                  <a:srgbClr val="26282A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 and </a:t>
            </a:r>
            <a:r>
              <a:rPr lang="pt-BR" sz="1200" dirty="0" err="1">
                <a:solidFill>
                  <a:srgbClr val="26282A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Jing</a:t>
            </a:r>
            <a:r>
              <a:rPr lang="pt-BR" sz="1200" dirty="0">
                <a:solidFill>
                  <a:srgbClr val="26282A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pt-BR" sz="1200" dirty="0" err="1">
                <a:solidFill>
                  <a:srgbClr val="26282A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Zhou</a:t>
            </a:r>
            <a:r>
              <a:rPr lang="pt-BR" sz="1200" dirty="0">
                <a:solidFill>
                  <a:srgbClr val="26282A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, "</a:t>
            </a:r>
            <a:r>
              <a:rPr lang="pt-BR" sz="1200" dirty="0" err="1">
                <a:solidFill>
                  <a:srgbClr val="26282A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Cómo</a:t>
            </a:r>
            <a:r>
              <a:rPr lang="pt-BR" sz="1200" dirty="0">
                <a:solidFill>
                  <a:srgbClr val="26282A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pt-BR" sz="1200" dirty="0" err="1">
                <a:solidFill>
                  <a:srgbClr val="26282A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hacer</a:t>
            </a:r>
            <a:r>
              <a:rPr lang="pt-BR" sz="1200" dirty="0">
                <a:solidFill>
                  <a:srgbClr val="26282A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 tu </a:t>
            </a:r>
            <a:r>
              <a:rPr lang="pt-BR" sz="1200" dirty="0" err="1">
                <a:solidFill>
                  <a:srgbClr val="26282A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presentación</a:t>
            </a:r>
            <a:r>
              <a:rPr lang="pt-BR" sz="1200" dirty="0">
                <a:solidFill>
                  <a:srgbClr val="26282A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pt-BR" sz="1200" dirty="0" err="1">
                <a:solidFill>
                  <a:srgbClr val="26282A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interesante</a:t>
            </a:r>
            <a:r>
              <a:rPr lang="pt-BR" sz="1200" dirty="0">
                <a:solidFill>
                  <a:srgbClr val="26282A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 para la Academia", citados por Acede: </a:t>
            </a:r>
            <a:r>
              <a:rPr lang="pt-BR" sz="1200" u="sng" dirty="0">
                <a:solidFill>
                  <a:srgbClr val="196AD4"/>
                </a:solidFill>
                <a:latin typeface="Calibri" panose="020F0502020204030204" pitchFamily="34" charset="0"/>
                <a:ea typeface="Times New Roman" panose="02020603050405020304" pitchFamily="18" charset="0"/>
                <a:hlinkClick r:id="rId2"/>
              </a:rPr>
              <a:t>http://acede.org/congreso/?year=16&amp;ap=21</a:t>
            </a:r>
            <a:endParaRPr lang="pt-BR" sz="1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A571C18B-1EA7-46E7-8569-299E9261D04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t-BR" b="1" dirty="0">
                <a:solidFill>
                  <a:srgbClr val="002060"/>
                </a:solidFill>
                <a:latin typeface="+mj-lt"/>
              </a:rPr>
              <a:t>CONCLUDING REMARKS</a:t>
            </a:r>
          </a:p>
          <a:p>
            <a:r>
              <a:rPr lang="pt-BR" sz="2800" dirty="0" err="1"/>
              <a:t>What</a:t>
            </a:r>
            <a:r>
              <a:rPr lang="pt-BR" sz="2800" dirty="0"/>
              <a:t> </a:t>
            </a:r>
            <a:r>
              <a:rPr lang="pt-BR" sz="2800" dirty="0" err="1"/>
              <a:t>was</a:t>
            </a:r>
            <a:r>
              <a:rPr lang="pt-BR" sz="2800" dirty="0"/>
              <a:t> </a:t>
            </a:r>
            <a:r>
              <a:rPr lang="pt-BR" sz="2800" dirty="0" err="1"/>
              <a:t>the</a:t>
            </a:r>
            <a:r>
              <a:rPr lang="pt-BR" sz="2800" dirty="0"/>
              <a:t> </a:t>
            </a:r>
            <a:r>
              <a:rPr lang="pt-BR" sz="2800" dirty="0" err="1"/>
              <a:t>theoretical</a:t>
            </a:r>
            <a:r>
              <a:rPr lang="pt-BR" sz="2800" dirty="0"/>
              <a:t> and/</a:t>
            </a:r>
            <a:r>
              <a:rPr lang="pt-BR" sz="2800" dirty="0" err="1"/>
              <a:t>or</a:t>
            </a:r>
            <a:r>
              <a:rPr lang="pt-BR" sz="2800" dirty="0"/>
              <a:t> </a:t>
            </a:r>
            <a:r>
              <a:rPr lang="pt-BR" sz="2800" dirty="0" err="1"/>
              <a:t>practical</a:t>
            </a:r>
            <a:r>
              <a:rPr lang="pt-BR" sz="2800" dirty="0"/>
              <a:t> </a:t>
            </a:r>
            <a:r>
              <a:rPr lang="pt-BR" sz="2800" dirty="0" err="1"/>
              <a:t>contribution</a:t>
            </a:r>
            <a:r>
              <a:rPr lang="pt-BR" sz="2800" dirty="0"/>
              <a:t>? </a:t>
            </a:r>
          </a:p>
          <a:p>
            <a:pPr algn="just"/>
            <a:r>
              <a:rPr lang="pt-BR" sz="2800" dirty="0" err="1"/>
              <a:t>What</a:t>
            </a:r>
            <a:r>
              <a:rPr lang="pt-BR" sz="2800" dirty="0"/>
              <a:t> </a:t>
            </a:r>
            <a:r>
              <a:rPr lang="pt-BR" sz="2800" dirty="0" err="1"/>
              <a:t>was</a:t>
            </a:r>
            <a:r>
              <a:rPr lang="pt-BR" sz="2800" dirty="0"/>
              <a:t> </a:t>
            </a:r>
            <a:r>
              <a:rPr lang="pt-BR" sz="2800" dirty="0" err="1"/>
              <a:t>learned</a:t>
            </a:r>
            <a:r>
              <a:rPr lang="pt-BR" sz="2800" dirty="0"/>
              <a:t>?</a:t>
            </a:r>
          </a:p>
          <a:p>
            <a:pPr algn="just"/>
            <a:r>
              <a:rPr lang="pt-BR" sz="2800" dirty="0" err="1"/>
              <a:t>What</a:t>
            </a:r>
            <a:r>
              <a:rPr lang="pt-BR" sz="2800" dirty="0"/>
              <a:t> are </a:t>
            </a:r>
            <a:r>
              <a:rPr lang="pt-BR" sz="2800" dirty="0" err="1"/>
              <a:t>the</a:t>
            </a:r>
            <a:r>
              <a:rPr lang="pt-BR" sz="2800" dirty="0"/>
              <a:t> </a:t>
            </a:r>
            <a:r>
              <a:rPr lang="pt-BR" sz="2800" dirty="0" err="1"/>
              <a:t>limitations</a:t>
            </a:r>
            <a:r>
              <a:rPr lang="pt-BR" sz="2800" dirty="0"/>
              <a:t>? </a:t>
            </a:r>
          </a:p>
          <a:p>
            <a:pPr algn="just"/>
            <a:r>
              <a:rPr lang="pt-BR" sz="2800" b="0" i="0" dirty="0" err="1">
                <a:solidFill>
                  <a:srgbClr val="374151"/>
                </a:solidFill>
                <a:effectLst/>
              </a:rPr>
              <a:t>What</a:t>
            </a:r>
            <a:r>
              <a:rPr lang="pt-BR" sz="2800" b="0" i="0" dirty="0">
                <a:solidFill>
                  <a:srgbClr val="374151"/>
                </a:solidFill>
                <a:effectLst/>
              </a:rPr>
              <a:t> </a:t>
            </a:r>
            <a:r>
              <a:rPr lang="pt-BR" sz="2800" b="0" i="0" dirty="0" err="1">
                <a:solidFill>
                  <a:srgbClr val="374151"/>
                </a:solidFill>
                <a:effectLst/>
              </a:rPr>
              <a:t>would</a:t>
            </a:r>
            <a:r>
              <a:rPr lang="pt-BR" sz="2800" b="0" i="0" dirty="0">
                <a:solidFill>
                  <a:srgbClr val="374151"/>
                </a:solidFill>
                <a:effectLst/>
              </a:rPr>
              <a:t> </a:t>
            </a:r>
            <a:r>
              <a:rPr lang="pt-BR" sz="2800" b="0" i="0" dirty="0" err="1">
                <a:solidFill>
                  <a:srgbClr val="374151"/>
                </a:solidFill>
                <a:effectLst/>
              </a:rPr>
              <a:t>be</a:t>
            </a:r>
            <a:r>
              <a:rPr lang="pt-BR" sz="2800" b="0" i="0" dirty="0">
                <a:solidFill>
                  <a:srgbClr val="374151"/>
                </a:solidFill>
                <a:effectLst/>
              </a:rPr>
              <a:t> </a:t>
            </a:r>
            <a:r>
              <a:rPr lang="pt-BR" sz="2800" b="0" i="0" dirty="0" err="1">
                <a:solidFill>
                  <a:srgbClr val="374151"/>
                </a:solidFill>
                <a:effectLst/>
              </a:rPr>
              <a:t>the</a:t>
            </a:r>
            <a:r>
              <a:rPr lang="pt-BR" sz="2800" b="0" i="0" dirty="0">
                <a:solidFill>
                  <a:srgbClr val="374151"/>
                </a:solidFill>
                <a:effectLst/>
              </a:rPr>
              <a:t> </a:t>
            </a:r>
            <a:r>
              <a:rPr lang="pt-BR" sz="2800" b="0" i="0" dirty="0" err="1">
                <a:solidFill>
                  <a:srgbClr val="374151"/>
                </a:solidFill>
                <a:effectLst/>
              </a:rPr>
              <a:t>next</a:t>
            </a:r>
            <a:r>
              <a:rPr lang="pt-BR" sz="2800" b="0" i="0" dirty="0">
                <a:solidFill>
                  <a:srgbClr val="374151"/>
                </a:solidFill>
                <a:effectLst/>
              </a:rPr>
              <a:t> </a:t>
            </a:r>
            <a:r>
              <a:rPr lang="pt-BR" sz="2800" b="0" i="0" dirty="0" err="1">
                <a:solidFill>
                  <a:srgbClr val="374151"/>
                </a:solidFill>
                <a:effectLst/>
              </a:rPr>
              <a:t>steps</a:t>
            </a:r>
            <a:r>
              <a:rPr lang="pt-BR" sz="2800" b="0" i="0" dirty="0">
                <a:solidFill>
                  <a:srgbClr val="374151"/>
                </a:solidFill>
                <a:effectLst/>
              </a:rPr>
              <a:t> for future </a:t>
            </a:r>
            <a:r>
              <a:rPr lang="pt-BR" sz="2800" b="0" i="0" dirty="0" err="1">
                <a:solidFill>
                  <a:srgbClr val="374151"/>
                </a:solidFill>
                <a:effectLst/>
              </a:rPr>
              <a:t>research</a:t>
            </a:r>
            <a:r>
              <a:rPr lang="pt-BR" sz="2800" dirty="0"/>
              <a:t>? 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788044739"/>
      </p:ext>
    </p:extLst>
  </p:cSld>
  <p:clrMapOvr>
    <a:masterClrMapping/>
  </p:clrMapOvr>
  <p:transition spd="slow">
    <p:cover/>
  </p:transition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455</Words>
  <Application>Microsoft Office PowerPoint</Application>
  <PresentationFormat>Apresentação na tela (4:3)</PresentationFormat>
  <Paragraphs>30</Paragraphs>
  <Slides>7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7</vt:i4>
      </vt:variant>
    </vt:vector>
  </HeadingPairs>
  <TitlesOfParts>
    <vt:vector size="12" baseType="lpstr">
      <vt:lpstr>Arial</vt:lpstr>
      <vt:lpstr>Calibri</vt:lpstr>
      <vt:lpstr>Söhne</vt:lpstr>
      <vt:lpstr>Times New Roman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2023-09-13T13:20:10Z</dcterms:created>
  <dcterms:modified xsi:type="dcterms:W3CDTF">2026-03-20T21:52:22Z</dcterms:modified>
</cp:coreProperties>
</file>